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1"/>
    <p:sldMasterId id="2147484153" r:id="rId2"/>
  </p:sldMasterIdLst>
  <p:sldIdLst>
    <p:sldId id="256" r:id="rId3"/>
    <p:sldId id="257" r:id="rId4"/>
    <p:sldId id="295" r:id="rId5"/>
    <p:sldId id="266" r:id="rId6"/>
    <p:sldId id="259" r:id="rId7"/>
    <p:sldId id="292" r:id="rId8"/>
    <p:sldId id="262" r:id="rId9"/>
    <p:sldId id="264" r:id="rId10"/>
    <p:sldId id="265" r:id="rId11"/>
    <p:sldId id="297" r:id="rId12"/>
    <p:sldId id="286" r:id="rId13"/>
    <p:sldId id="290" r:id="rId14"/>
    <p:sldId id="263" r:id="rId15"/>
    <p:sldId id="267" r:id="rId16"/>
    <p:sldId id="270" r:id="rId17"/>
    <p:sldId id="271" r:id="rId18"/>
    <p:sldId id="272" r:id="rId19"/>
    <p:sldId id="273" r:id="rId20"/>
    <p:sldId id="284" r:id="rId21"/>
    <p:sldId id="269" r:id="rId22"/>
    <p:sldId id="293" r:id="rId23"/>
    <p:sldId id="289" r:id="rId24"/>
    <p:sldId id="294" r:id="rId25"/>
    <p:sldId id="276" r:id="rId26"/>
    <p:sldId id="278" r:id="rId27"/>
    <p:sldId id="291" r:id="rId28"/>
    <p:sldId id="296" r:id="rId29"/>
    <p:sldId id="287" r:id="rId30"/>
    <p:sldId id="288" r:id="rId31"/>
    <p:sldId id="260" r:id="rId32"/>
    <p:sldId id="261" r:id="rId33"/>
    <p:sldId id="274" r:id="rId34"/>
    <p:sldId id="277" r:id="rId35"/>
    <p:sldId id="285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81740-697F-4D1F-A571-42E4ABA35527}" type="doc">
      <dgm:prSet loTypeId="urn:microsoft.com/office/officeart/2005/8/layout/cycle4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2A32F8C3-673D-4AD8-B8C9-390D0FCC6985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 anchorCtr="0"/>
        <a:lstStyle/>
        <a:p>
          <a:endParaRPr lang="es-ES" dirty="0">
            <a:noFill/>
          </a:endParaRPr>
        </a:p>
      </dgm:t>
    </dgm:pt>
    <dgm:pt modelId="{3D99FEE8-CE9F-4607-A59C-0769F1847BDD}" type="parTrans" cxnId="{4FBADC07-D319-4F0F-AC53-EA0FAC332564}">
      <dgm:prSet/>
      <dgm:spPr/>
      <dgm:t>
        <a:bodyPr/>
        <a:lstStyle/>
        <a:p>
          <a:endParaRPr lang="es-ES"/>
        </a:p>
      </dgm:t>
    </dgm:pt>
    <dgm:pt modelId="{851742A2-E949-4795-9D01-C6656487B8A8}" type="sibTrans" cxnId="{4FBADC07-D319-4F0F-AC53-EA0FAC332564}">
      <dgm:prSet/>
      <dgm:spPr/>
      <dgm:t>
        <a:bodyPr/>
        <a:lstStyle/>
        <a:p>
          <a:endParaRPr lang="es-ES"/>
        </a:p>
      </dgm:t>
    </dgm:pt>
    <dgm:pt modelId="{85D04EB5-3C0E-46CB-865D-F88F0488C02E}">
      <dgm:prSet phldrT="[Texto]" custT="1"/>
      <dgm:spPr>
        <a:ln>
          <a:noFill/>
        </a:ln>
      </dgm:spPr>
      <dgm:t>
        <a:bodyPr/>
        <a:lstStyle/>
        <a:p>
          <a:r>
            <a:rPr lang="es-ES" sz="1050" b="1" dirty="0">
              <a:solidFill>
                <a:schemeClr val="accent4">
                  <a:lumMod val="75000"/>
                </a:schemeClr>
              </a:solidFill>
            </a:rPr>
            <a:t>Alerta y alarma</a:t>
          </a:r>
        </a:p>
      </dgm:t>
    </dgm:pt>
    <dgm:pt modelId="{1A004819-7003-40F5-846D-83E55757716A}" type="parTrans" cxnId="{58A3703E-6C0C-4BCD-8B5D-7B10704D2309}">
      <dgm:prSet/>
      <dgm:spPr/>
      <dgm:t>
        <a:bodyPr/>
        <a:lstStyle/>
        <a:p>
          <a:endParaRPr lang="es-ES"/>
        </a:p>
      </dgm:t>
    </dgm:pt>
    <dgm:pt modelId="{74D83F06-1F39-4265-9E5A-D8031852EB54}" type="sibTrans" cxnId="{58A3703E-6C0C-4BCD-8B5D-7B10704D2309}">
      <dgm:prSet/>
      <dgm:spPr/>
      <dgm:t>
        <a:bodyPr/>
        <a:lstStyle/>
        <a:p>
          <a:endParaRPr lang="es-ES"/>
        </a:p>
      </dgm:t>
    </dgm:pt>
    <dgm:pt modelId="{B17C055D-A23C-4496-9A49-714C730E7A0F}">
      <dgm:prSet phldrT="[Texto]" custT="1"/>
      <dgm:spPr>
        <a:ln>
          <a:noFill/>
        </a:ln>
      </dgm:spPr>
      <dgm:t>
        <a:bodyPr/>
        <a:lstStyle/>
        <a:p>
          <a:r>
            <a:rPr lang="es-ES" sz="1000" b="1" dirty="0">
              <a:solidFill>
                <a:schemeClr val="accent4">
                  <a:lumMod val="75000"/>
                </a:schemeClr>
              </a:solidFill>
            </a:rPr>
            <a:t>Evacuación hacia el punto de encuentro</a:t>
          </a:r>
        </a:p>
      </dgm:t>
    </dgm:pt>
    <dgm:pt modelId="{F80526AF-7417-47BA-A7E5-78DFBAAAA204}" type="parTrans" cxnId="{0A6E0BC0-7DD3-4851-B65A-F77877321278}">
      <dgm:prSet/>
      <dgm:spPr/>
      <dgm:t>
        <a:bodyPr/>
        <a:lstStyle/>
        <a:p>
          <a:endParaRPr lang="es-ES"/>
        </a:p>
      </dgm:t>
    </dgm:pt>
    <dgm:pt modelId="{32B8C4CA-B60C-4425-8FAB-1F04E27408E5}" type="sibTrans" cxnId="{0A6E0BC0-7DD3-4851-B65A-F77877321278}">
      <dgm:prSet/>
      <dgm:spPr/>
      <dgm:t>
        <a:bodyPr/>
        <a:lstStyle/>
        <a:p>
          <a:endParaRPr lang="es-ES"/>
        </a:p>
      </dgm:t>
    </dgm:pt>
    <dgm:pt modelId="{1E1A0AFE-BDEE-40FA-A394-64168E900575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>
            <a:noFill/>
          </a:endParaRPr>
        </a:p>
      </dgm:t>
    </dgm:pt>
    <dgm:pt modelId="{CE031B1B-B0D4-4533-B657-45633B31A719}" type="parTrans" cxnId="{AACD0568-A64B-41B5-B692-BECFB9419F06}">
      <dgm:prSet/>
      <dgm:spPr/>
      <dgm:t>
        <a:bodyPr/>
        <a:lstStyle/>
        <a:p>
          <a:endParaRPr lang="es-ES"/>
        </a:p>
      </dgm:t>
    </dgm:pt>
    <dgm:pt modelId="{19ACB31E-0F40-470A-8501-23277536BA3D}" type="sibTrans" cxnId="{AACD0568-A64B-41B5-B692-BECFB9419F06}">
      <dgm:prSet/>
      <dgm:spPr/>
      <dgm:t>
        <a:bodyPr/>
        <a:lstStyle/>
        <a:p>
          <a:endParaRPr lang="es-ES"/>
        </a:p>
      </dgm:t>
    </dgm:pt>
    <dgm:pt modelId="{71F71396-7B28-4CC4-8504-8E36285481E7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>
            <a:noFill/>
          </a:endParaRPr>
        </a:p>
      </dgm:t>
    </dgm:pt>
    <dgm:pt modelId="{225921AB-C889-420C-BE69-117A55823758}" type="parTrans" cxnId="{DEA097B1-9A85-43DB-8D66-8DF73162C6B1}">
      <dgm:prSet/>
      <dgm:spPr/>
      <dgm:t>
        <a:bodyPr/>
        <a:lstStyle/>
        <a:p>
          <a:endParaRPr lang="es-ES"/>
        </a:p>
      </dgm:t>
    </dgm:pt>
    <dgm:pt modelId="{C1343CFB-F936-428C-8F83-EEBB969D75C4}" type="sibTrans" cxnId="{DEA097B1-9A85-43DB-8D66-8DF73162C6B1}">
      <dgm:prSet/>
      <dgm:spPr/>
      <dgm:t>
        <a:bodyPr/>
        <a:lstStyle/>
        <a:p>
          <a:endParaRPr lang="es-ES"/>
        </a:p>
      </dgm:t>
    </dgm:pt>
    <dgm:pt modelId="{260B8675-2F9D-4889-80B6-0784191E388E}">
      <dgm:prSet phldrT="[Texto]" custT="1"/>
      <dgm:spPr>
        <a:ln>
          <a:noFill/>
        </a:ln>
      </dgm:spPr>
      <dgm:t>
        <a:bodyPr/>
        <a:lstStyle/>
        <a:p>
          <a:r>
            <a:rPr lang="es-ES" sz="10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Salida de emergencias</a:t>
          </a:r>
        </a:p>
      </dgm:t>
    </dgm:pt>
    <dgm:pt modelId="{45CE1C01-0A51-475D-A395-0A3F465408D0}" type="parTrans" cxnId="{270FCC8A-B386-438F-88D4-A0FDD17C9556}">
      <dgm:prSet/>
      <dgm:spPr/>
      <dgm:t>
        <a:bodyPr/>
        <a:lstStyle/>
        <a:p>
          <a:endParaRPr lang="es-ES"/>
        </a:p>
      </dgm:t>
    </dgm:pt>
    <dgm:pt modelId="{AC15C426-12CC-468E-A859-6F72C27EECD8}" type="sibTrans" cxnId="{270FCC8A-B386-438F-88D4-A0FDD17C9556}">
      <dgm:prSet/>
      <dgm:spPr/>
      <dgm:t>
        <a:bodyPr/>
        <a:lstStyle/>
        <a:p>
          <a:endParaRPr lang="es-ES"/>
        </a:p>
      </dgm:t>
    </dgm:pt>
    <dgm:pt modelId="{84CB6930-955F-41F9-8F2B-AC546D862D48}">
      <dgm:prSet phldrT="[Texto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>
            <a:noFill/>
          </a:endParaRPr>
        </a:p>
      </dgm:t>
    </dgm:pt>
    <dgm:pt modelId="{D0E91E91-402A-4561-A11E-0265EE6EC4FD}" type="sibTrans" cxnId="{04892C0A-0FCB-4F8D-9440-CB810DCA7D34}">
      <dgm:prSet/>
      <dgm:spPr/>
      <dgm:t>
        <a:bodyPr/>
        <a:lstStyle/>
        <a:p>
          <a:endParaRPr lang="es-ES"/>
        </a:p>
      </dgm:t>
    </dgm:pt>
    <dgm:pt modelId="{18788338-9ABF-4BF5-B696-51740110F972}" type="parTrans" cxnId="{04892C0A-0FCB-4F8D-9440-CB810DCA7D34}">
      <dgm:prSet/>
      <dgm:spPr/>
      <dgm:t>
        <a:bodyPr/>
        <a:lstStyle/>
        <a:p>
          <a:endParaRPr lang="es-ES"/>
        </a:p>
      </dgm:t>
    </dgm:pt>
    <dgm:pt modelId="{456A1750-8416-418A-A9DC-3BEBA882650F}">
      <dgm:prSet phldrT="[Texto]" custT="1"/>
      <dgm:spPr>
        <a:ln>
          <a:noFill/>
        </a:ln>
      </dgm:spPr>
      <dgm:t>
        <a:bodyPr/>
        <a:lstStyle/>
        <a:p>
          <a:r>
            <a:rPr lang="es-ES" sz="1000" b="1" dirty="0">
              <a:solidFill>
                <a:schemeClr val="accent4">
                  <a:lumMod val="75000"/>
                </a:schemeClr>
              </a:solidFill>
            </a:rPr>
            <a:t>Retorno a la empresa</a:t>
          </a:r>
        </a:p>
      </dgm:t>
    </dgm:pt>
    <dgm:pt modelId="{4248D8C8-BC81-4514-8818-D35BD2EFAFA1}" type="sibTrans" cxnId="{CAA3C68D-4016-4A87-A9AE-D0AA062AABC5}">
      <dgm:prSet/>
      <dgm:spPr/>
      <dgm:t>
        <a:bodyPr/>
        <a:lstStyle/>
        <a:p>
          <a:endParaRPr lang="es-ES"/>
        </a:p>
      </dgm:t>
    </dgm:pt>
    <dgm:pt modelId="{2F97299E-C727-42ED-B686-65975DEA373D}" type="parTrans" cxnId="{CAA3C68D-4016-4A87-A9AE-D0AA062AABC5}">
      <dgm:prSet/>
      <dgm:spPr/>
      <dgm:t>
        <a:bodyPr/>
        <a:lstStyle/>
        <a:p>
          <a:endParaRPr lang="es-ES"/>
        </a:p>
      </dgm:t>
    </dgm:pt>
    <dgm:pt modelId="{28557A03-C940-4CA0-BA4F-054CDA926E4B}">
      <dgm:prSet phldrT="[Texto]" custT="1"/>
      <dgm:spPr>
        <a:ln>
          <a:noFill/>
        </a:ln>
      </dgm:spPr>
      <dgm:t>
        <a:bodyPr/>
        <a:lstStyle/>
        <a:p>
          <a:r>
            <a:rPr lang="es-ES" sz="1000" b="1" dirty="0">
              <a:solidFill>
                <a:schemeClr val="tx1"/>
              </a:solidFill>
            </a:rPr>
            <a:t>(</a:t>
          </a:r>
          <a:r>
            <a:rPr lang="es-ES" sz="1000" dirty="0"/>
            <a:t>Parque Canal de Rio Negro (Al lado del Conjunto Residencial Paseo de la Castellana Calle 90 No. 49 a 44).</a:t>
          </a:r>
          <a:r>
            <a:rPr lang="es-ES" sz="1000" b="1" dirty="0">
              <a:solidFill>
                <a:schemeClr val="tx1"/>
              </a:solidFill>
            </a:rPr>
            <a:t>)</a:t>
          </a:r>
        </a:p>
      </dgm:t>
    </dgm:pt>
    <dgm:pt modelId="{38F81BF9-EC10-4B3E-BD61-52FC5542E59E}" type="parTrans" cxnId="{1AEE6ABD-CF60-4BEB-A1CC-C9BE9796FE3E}">
      <dgm:prSet/>
      <dgm:spPr/>
      <dgm:t>
        <a:bodyPr/>
        <a:lstStyle/>
        <a:p>
          <a:endParaRPr lang="es-ES"/>
        </a:p>
      </dgm:t>
    </dgm:pt>
    <dgm:pt modelId="{AFE2371D-C111-4455-BEB8-30495D926869}" type="sibTrans" cxnId="{1AEE6ABD-CF60-4BEB-A1CC-C9BE9796FE3E}">
      <dgm:prSet/>
      <dgm:spPr/>
      <dgm:t>
        <a:bodyPr/>
        <a:lstStyle/>
        <a:p>
          <a:endParaRPr lang="es-ES"/>
        </a:p>
      </dgm:t>
    </dgm:pt>
    <dgm:pt modelId="{6796EFF2-0CDC-4146-8F95-D79536065266}">
      <dgm:prSet phldrT="[Texto]" custT="1"/>
      <dgm:spPr>
        <a:ln>
          <a:noFill/>
        </a:ln>
      </dgm:spPr>
      <dgm:t>
        <a:bodyPr/>
        <a:lstStyle/>
        <a:p>
          <a:endParaRPr lang="es-ES" sz="1000" b="1" dirty="0">
            <a:solidFill>
              <a:schemeClr val="accent4">
                <a:lumMod val="75000"/>
              </a:schemeClr>
            </a:solidFill>
          </a:endParaRPr>
        </a:p>
      </dgm:t>
    </dgm:pt>
    <dgm:pt modelId="{35805BF9-0F86-414F-AF6B-398F0773BD7C}" type="parTrans" cxnId="{B72122D1-32E0-4EF6-B578-85BF31780DF0}">
      <dgm:prSet/>
      <dgm:spPr/>
      <dgm:t>
        <a:bodyPr/>
        <a:lstStyle/>
        <a:p>
          <a:endParaRPr lang="es-ES"/>
        </a:p>
      </dgm:t>
    </dgm:pt>
    <dgm:pt modelId="{A81A34F9-7EFE-4E5C-9CEE-BBF35255B683}" type="sibTrans" cxnId="{B72122D1-32E0-4EF6-B578-85BF31780DF0}">
      <dgm:prSet/>
      <dgm:spPr/>
      <dgm:t>
        <a:bodyPr/>
        <a:lstStyle/>
        <a:p>
          <a:endParaRPr lang="es-ES"/>
        </a:p>
      </dgm:t>
    </dgm:pt>
    <dgm:pt modelId="{3CFBC945-FAF4-4A7C-8066-C6D17EBBC402}">
      <dgm:prSet phldrT="[Texto]" custT="1"/>
      <dgm:spPr>
        <a:ln>
          <a:noFill/>
        </a:ln>
      </dgm:spPr>
      <dgm:t>
        <a:bodyPr/>
        <a:lstStyle/>
        <a:p>
          <a:r>
            <a:rPr lang="es-CO" sz="1050" dirty="0"/>
            <a:t>Sirena de </a:t>
          </a:r>
          <a:r>
            <a:rPr lang="es-CO" sz="1050" b="1" dirty="0"/>
            <a:t>corta duración</a:t>
          </a:r>
          <a:r>
            <a:rPr lang="es-CO" sz="1050" dirty="0"/>
            <a:t> indica </a:t>
          </a:r>
          <a:r>
            <a:rPr lang="es-CO" sz="1050" b="1" dirty="0"/>
            <a:t>precaución</a:t>
          </a:r>
          <a:r>
            <a:rPr lang="es-CO" sz="1050" dirty="0"/>
            <a:t> </a:t>
          </a:r>
          <a:endParaRPr lang="es-ES" sz="1050" b="1" dirty="0">
            <a:solidFill>
              <a:schemeClr val="accent4">
                <a:lumMod val="75000"/>
              </a:schemeClr>
            </a:solidFill>
          </a:endParaRPr>
        </a:p>
      </dgm:t>
    </dgm:pt>
    <dgm:pt modelId="{3B67EFBD-5AED-4E3C-9CA6-2FCABDA90EBE}" type="parTrans" cxnId="{9DB50662-9CFE-4445-98CD-8CF2DF25D8DB}">
      <dgm:prSet/>
      <dgm:spPr/>
      <dgm:t>
        <a:bodyPr/>
        <a:lstStyle/>
        <a:p>
          <a:endParaRPr lang="es-ES"/>
        </a:p>
      </dgm:t>
    </dgm:pt>
    <dgm:pt modelId="{447F220D-238D-4E69-A10B-55CB9A9923B0}" type="sibTrans" cxnId="{9DB50662-9CFE-4445-98CD-8CF2DF25D8DB}">
      <dgm:prSet/>
      <dgm:spPr/>
      <dgm:t>
        <a:bodyPr/>
        <a:lstStyle/>
        <a:p>
          <a:endParaRPr lang="es-ES"/>
        </a:p>
      </dgm:t>
    </dgm:pt>
    <dgm:pt modelId="{3EB8BE99-7367-4E07-B54D-9035C95946B6}">
      <dgm:prSet phldrT="[Texto]" custT="1"/>
      <dgm:spPr>
        <a:ln>
          <a:noFill/>
        </a:ln>
      </dgm:spPr>
      <dgm:t>
        <a:bodyPr/>
        <a:lstStyle/>
        <a:p>
          <a:endParaRPr lang="es-ES" sz="1050" b="1" dirty="0">
            <a:solidFill>
              <a:schemeClr val="accent4">
                <a:lumMod val="75000"/>
              </a:schemeClr>
            </a:solidFill>
          </a:endParaRPr>
        </a:p>
      </dgm:t>
    </dgm:pt>
    <dgm:pt modelId="{34AFBD04-153A-4231-BA08-65097FA420B8}" type="parTrans" cxnId="{D4B9F7E0-9640-48EE-A2E6-EA5BE976BC45}">
      <dgm:prSet/>
      <dgm:spPr/>
      <dgm:t>
        <a:bodyPr/>
        <a:lstStyle/>
        <a:p>
          <a:endParaRPr lang="es-ES"/>
        </a:p>
      </dgm:t>
    </dgm:pt>
    <dgm:pt modelId="{0B0CEEFE-C2A5-426C-9B46-A7FC3B6F7466}" type="sibTrans" cxnId="{D4B9F7E0-9640-48EE-A2E6-EA5BE976BC45}">
      <dgm:prSet/>
      <dgm:spPr/>
      <dgm:t>
        <a:bodyPr/>
        <a:lstStyle/>
        <a:p>
          <a:endParaRPr lang="es-ES"/>
        </a:p>
      </dgm:t>
    </dgm:pt>
    <dgm:pt modelId="{2513FE50-B233-4958-96E0-90588B4EF3B4}">
      <dgm:prSet phldrT="[Texto]" custT="1"/>
      <dgm:spPr>
        <a:ln>
          <a:noFill/>
        </a:ln>
      </dgm:spPr>
      <dgm:t>
        <a:bodyPr/>
        <a:lstStyle/>
        <a:p>
          <a:r>
            <a:rPr lang="es-CO" sz="1050" dirty="0"/>
            <a:t>Sirena de </a:t>
          </a:r>
          <a:r>
            <a:rPr lang="es-CO" sz="1050" b="1" dirty="0"/>
            <a:t>continua duración</a:t>
          </a:r>
          <a:r>
            <a:rPr lang="es-CO" sz="1050" dirty="0"/>
            <a:t> indica </a:t>
          </a:r>
          <a:r>
            <a:rPr lang="es-CO" sz="1050" b="1" dirty="0"/>
            <a:t>evacuación</a:t>
          </a:r>
          <a:r>
            <a:rPr lang="es-CO" sz="1050" dirty="0"/>
            <a:t> </a:t>
          </a:r>
          <a:endParaRPr lang="es-ES" sz="1050" b="1" dirty="0">
            <a:solidFill>
              <a:schemeClr val="accent4">
                <a:lumMod val="75000"/>
              </a:schemeClr>
            </a:solidFill>
          </a:endParaRPr>
        </a:p>
      </dgm:t>
    </dgm:pt>
    <dgm:pt modelId="{67A74AA4-2CBF-4B07-B747-282B7DC216CD}" type="parTrans" cxnId="{A81789E2-FE87-4FA8-9FCE-3C4143011B3B}">
      <dgm:prSet/>
      <dgm:spPr/>
      <dgm:t>
        <a:bodyPr/>
        <a:lstStyle/>
        <a:p>
          <a:endParaRPr lang="es-ES"/>
        </a:p>
      </dgm:t>
    </dgm:pt>
    <dgm:pt modelId="{13E28E19-5C61-4066-BBC5-8DE637387DC9}" type="sibTrans" cxnId="{A81789E2-FE87-4FA8-9FCE-3C4143011B3B}">
      <dgm:prSet/>
      <dgm:spPr/>
      <dgm:t>
        <a:bodyPr/>
        <a:lstStyle/>
        <a:p>
          <a:endParaRPr lang="es-ES"/>
        </a:p>
      </dgm:t>
    </dgm:pt>
    <dgm:pt modelId="{B96E3F8E-B5C4-4C81-9D69-1743D9BDA7CA}">
      <dgm:prSet phldrT="[Texto]" custT="1"/>
      <dgm:spPr>
        <a:ln>
          <a:noFill/>
        </a:ln>
      </dgm:spPr>
      <dgm:t>
        <a:bodyPr/>
        <a:lstStyle/>
        <a:p>
          <a:endParaRPr lang="es-ES" sz="1050" b="1" dirty="0">
            <a:solidFill>
              <a:schemeClr val="accent4">
                <a:lumMod val="75000"/>
              </a:schemeClr>
            </a:solidFill>
          </a:endParaRPr>
        </a:p>
      </dgm:t>
    </dgm:pt>
    <dgm:pt modelId="{52208EB5-5BF4-4A3E-8A09-EC5D6AB0C015}" type="parTrans" cxnId="{0DA1817D-D1F1-4B35-A3DB-67EB53F2EC97}">
      <dgm:prSet/>
      <dgm:spPr/>
      <dgm:t>
        <a:bodyPr/>
        <a:lstStyle/>
        <a:p>
          <a:endParaRPr lang="es-ES"/>
        </a:p>
      </dgm:t>
    </dgm:pt>
    <dgm:pt modelId="{65995AC0-DBF4-4767-9702-2E350C83E6D8}" type="sibTrans" cxnId="{0DA1817D-D1F1-4B35-A3DB-67EB53F2EC97}">
      <dgm:prSet/>
      <dgm:spPr/>
      <dgm:t>
        <a:bodyPr/>
        <a:lstStyle/>
        <a:p>
          <a:endParaRPr lang="es-ES"/>
        </a:p>
      </dgm:t>
    </dgm:pt>
    <dgm:pt modelId="{5568F56A-4971-447B-A52C-E3EA3788E7FB}" type="pres">
      <dgm:prSet presAssocID="{42381740-697F-4D1F-A571-42E4ABA3552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A14B81B-7EB8-4C34-9BBF-9FFC24C064E7}" type="pres">
      <dgm:prSet presAssocID="{42381740-697F-4D1F-A571-42E4ABA35527}" presName="children" presStyleCnt="0"/>
      <dgm:spPr/>
    </dgm:pt>
    <dgm:pt modelId="{DEF8FD49-53B0-48DF-86D4-BDEDBBBD8925}" type="pres">
      <dgm:prSet presAssocID="{42381740-697F-4D1F-A571-42E4ABA35527}" presName="child1group" presStyleCnt="0"/>
      <dgm:spPr/>
    </dgm:pt>
    <dgm:pt modelId="{FF1040EC-2803-4C7E-9E49-A70E1D30A06D}" type="pres">
      <dgm:prSet presAssocID="{42381740-697F-4D1F-A571-42E4ABA35527}" presName="child1" presStyleLbl="bgAcc1" presStyleIdx="0" presStyleCnt="4" custScaleX="98977" custScaleY="142053" custLinFactNeighborX="-68303" custLinFactNeighborY="7589"/>
      <dgm:spPr/>
    </dgm:pt>
    <dgm:pt modelId="{017D4044-726A-4918-84ED-82CB15949329}" type="pres">
      <dgm:prSet presAssocID="{42381740-697F-4D1F-A571-42E4ABA35527}" presName="child1Text" presStyleLbl="bgAcc1" presStyleIdx="0" presStyleCnt="4">
        <dgm:presLayoutVars>
          <dgm:bulletEnabled val="1"/>
        </dgm:presLayoutVars>
      </dgm:prSet>
      <dgm:spPr/>
    </dgm:pt>
    <dgm:pt modelId="{4CCB8C4E-DEFF-4D9A-B69F-7DF97B8E5BEF}" type="pres">
      <dgm:prSet presAssocID="{42381740-697F-4D1F-A571-42E4ABA35527}" presName="child2group" presStyleCnt="0"/>
      <dgm:spPr/>
    </dgm:pt>
    <dgm:pt modelId="{0CF697E5-745C-41AD-BB51-FB68671BD2CA}" type="pres">
      <dgm:prSet presAssocID="{42381740-697F-4D1F-A571-42E4ABA35527}" presName="child2" presStyleLbl="bgAcc1" presStyleIdx="1" presStyleCnt="4" custScaleX="107709" custScaleY="136816" custLinFactNeighborX="85462" custLinFactNeighborY="2638"/>
      <dgm:spPr/>
    </dgm:pt>
    <dgm:pt modelId="{DEBE1D97-A0B6-4719-8501-34EC8375DB2F}" type="pres">
      <dgm:prSet presAssocID="{42381740-697F-4D1F-A571-42E4ABA35527}" presName="child2Text" presStyleLbl="bgAcc1" presStyleIdx="1" presStyleCnt="4">
        <dgm:presLayoutVars>
          <dgm:bulletEnabled val="1"/>
        </dgm:presLayoutVars>
      </dgm:prSet>
      <dgm:spPr/>
    </dgm:pt>
    <dgm:pt modelId="{098F3089-170B-4C15-B7DD-C0DDDC2DD5C9}" type="pres">
      <dgm:prSet presAssocID="{42381740-697F-4D1F-A571-42E4ABA35527}" presName="child3group" presStyleCnt="0"/>
      <dgm:spPr/>
    </dgm:pt>
    <dgm:pt modelId="{81F2357C-372D-4940-91FF-4A5D5F164430}" type="pres">
      <dgm:prSet presAssocID="{42381740-697F-4D1F-A571-42E4ABA35527}" presName="child3" presStyleLbl="bgAcc1" presStyleIdx="2" presStyleCnt="4" custScaleX="100158" custScaleY="93177" custLinFactNeighborX="31196" custLinFactNeighborY="9451"/>
      <dgm:spPr/>
    </dgm:pt>
    <dgm:pt modelId="{88E6FFC9-0C00-4AFC-8B85-E75095750D88}" type="pres">
      <dgm:prSet presAssocID="{42381740-697F-4D1F-A571-42E4ABA35527}" presName="child3Text" presStyleLbl="bgAcc1" presStyleIdx="2" presStyleCnt="4">
        <dgm:presLayoutVars>
          <dgm:bulletEnabled val="1"/>
        </dgm:presLayoutVars>
      </dgm:prSet>
      <dgm:spPr/>
    </dgm:pt>
    <dgm:pt modelId="{A42D3B10-ABB5-465B-9EE3-4F0A0BED783D}" type="pres">
      <dgm:prSet presAssocID="{42381740-697F-4D1F-A571-42E4ABA35527}" presName="child4group" presStyleCnt="0"/>
      <dgm:spPr/>
    </dgm:pt>
    <dgm:pt modelId="{AF9DF30D-E87B-484B-B98B-0B26820F5BC9}" type="pres">
      <dgm:prSet presAssocID="{42381740-697F-4D1F-A571-42E4ABA35527}" presName="child4" presStyleLbl="bgAcc1" presStyleIdx="3" presStyleCnt="4" custScaleX="118823" custScaleY="98192" custLinFactNeighborX="-13131" custLinFactNeighborY="-1931"/>
      <dgm:spPr/>
    </dgm:pt>
    <dgm:pt modelId="{1A5FB5E0-3137-4230-A77A-C58056D2D03E}" type="pres">
      <dgm:prSet presAssocID="{42381740-697F-4D1F-A571-42E4ABA35527}" presName="child4Text" presStyleLbl="bgAcc1" presStyleIdx="3" presStyleCnt="4">
        <dgm:presLayoutVars>
          <dgm:bulletEnabled val="1"/>
        </dgm:presLayoutVars>
      </dgm:prSet>
      <dgm:spPr/>
    </dgm:pt>
    <dgm:pt modelId="{E040E813-3E36-4AD3-9F8C-9FA235C8B09F}" type="pres">
      <dgm:prSet presAssocID="{42381740-697F-4D1F-A571-42E4ABA35527}" presName="childPlaceholder" presStyleCnt="0"/>
      <dgm:spPr/>
    </dgm:pt>
    <dgm:pt modelId="{1A49E273-BB99-4C1D-B32E-CE3E6EDF83A5}" type="pres">
      <dgm:prSet presAssocID="{42381740-697F-4D1F-A571-42E4ABA35527}" presName="circle" presStyleCnt="0"/>
      <dgm:spPr/>
    </dgm:pt>
    <dgm:pt modelId="{A77AD28B-245B-40AC-9939-9EE354C60276}" type="pres">
      <dgm:prSet presAssocID="{42381740-697F-4D1F-A571-42E4ABA35527}" presName="quadrant1" presStyleLbl="node1" presStyleIdx="0" presStyleCnt="4" custScaleX="102731" custLinFactNeighborX="1151" custLinFactNeighborY="-943">
        <dgm:presLayoutVars>
          <dgm:chMax val="1"/>
          <dgm:bulletEnabled val="1"/>
        </dgm:presLayoutVars>
      </dgm:prSet>
      <dgm:spPr/>
    </dgm:pt>
    <dgm:pt modelId="{D431C24B-0768-49F1-AE0C-39B770E19DD8}" type="pres">
      <dgm:prSet presAssocID="{42381740-697F-4D1F-A571-42E4ABA35527}" presName="quadrant2" presStyleLbl="node1" presStyleIdx="1" presStyleCnt="4" custScaleX="102732" custLinFactNeighborX="3254" custLinFactNeighborY="-561">
        <dgm:presLayoutVars>
          <dgm:chMax val="1"/>
          <dgm:bulletEnabled val="1"/>
        </dgm:presLayoutVars>
      </dgm:prSet>
      <dgm:spPr/>
    </dgm:pt>
    <dgm:pt modelId="{D0E29A35-4756-43E9-B545-89D2F1D9752E}" type="pres">
      <dgm:prSet presAssocID="{42381740-697F-4D1F-A571-42E4ABA35527}" presName="quadrant3" presStyleLbl="node1" presStyleIdx="2" presStyleCnt="4" custScaleX="102732" custScaleY="101584" custLinFactNeighborX="3702" custLinFactNeighborY="-1438">
        <dgm:presLayoutVars>
          <dgm:chMax val="1"/>
          <dgm:bulletEnabled val="1"/>
        </dgm:presLayoutVars>
      </dgm:prSet>
      <dgm:spPr/>
    </dgm:pt>
    <dgm:pt modelId="{85B8508D-9E0D-475B-A0AA-975B6EE09BC8}" type="pres">
      <dgm:prSet presAssocID="{42381740-697F-4D1F-A571-42E4ABA35527}" presName="quadrant4" presStyleLbl="node1" presStyleIdx="3" presStyleCnt="4" custScaleX="102663" custScaleY="102656" custLinFactNeighborX="1811" custLinFactNeighborY="-1306">
        <dgm:presLayoutVars>
          <dgm:chMax val="1"/>
          <dgm:bulletEnabled val="1"/>
        </dgm:presLayoutVars>
      </dgm:prSet>
      <dgm:spPr/>
    </dgm:pt>
    <dgm:pt modelId="{B068DF72-1171-4E46-BE0C-F9852F361DD6}" type="pres">
      <dgm:prSet presAssocID="{42381740-697F-4D1F-A571-42E4ABA35527}" presName="quadrantPlaceholder" presStyleCnt="0"/>
      <dgm:spPr/>
    </dgm:pt>
    <dgm:pt modelId="{6BECBB02-DE23-403F-8DC4-D3962887DA57}" type="pres">
      <dgm:prSet presAssocID="{42381740-697F-4D1F-A571-42E4ABA35527}" presName="center1" presStyleLbl="fgShp" presStyleIdx="0" presStyleCnt="2"/>
      <dgm:spPr/>
    </dgm:pt>
    <dgm:pt modelId="{8D140635-255C-47C0-A848-3980162FDE81}" type="pres">
      <dgm:prSet presAssocID="{42381740-697F-4D1F-A571-42E4ABA35527}" presName="center2" presStyleLbl="fgShp" presStyleIdx="1" presStyleCnt="2"/>
      <dgm:spPr/>
    </dgm:pt>
  </dgm:ptLst>
  <dgm:cxnLst>
    <dgm:cxn modelId="{4FBADC07-D319-4F0F-AC53-EA0FAC332564}" srcId="{42381740-697F-4D1F-A571-42E4ABA35527}" destId="{2A32F8C3-673D-4AD8-B8C9-390D0FCC6985}" srcOrd="0" destOrd="0" parTransId="{3D99FEE8-CE9F-4607-A59C-0769F1847BDD}" sibTransId="{851742A2-E949-4795-9D01-C6656487B8A8}"/>
    <dgm:cxn modelId="{04892C0A-0FCB-4F8D-9440-CB810DCA7D34}" srcId="{42381740-697F-4D1F-A571-42E4ABA35527}" destId="{84CB6930-955F-41F9-8F2B-AC546D862D48}" srcOrd="1" destOrd="0" parTransId="{18788338-9ABF-4BF5-B696-51740110F972}" sibTransId="{D0E91E91-402A-4561-A11E-0265EE6EC4FD}"/>
    <dgm:cxn modelId="{46278721-7B13-4167-BA0A-C25641704ED2}" type="presOf" srcId="{6796EFF2-0CDC-4146-8F95-D79536065266}" destId="{0CF697E5-745C-41AD-BB51-FB68671BD2CA}" srcOrd="0" destOrd="1" presId="urn:microsoft.com/office/officeart/2005/8/layout/cycle4#1"/>
    <dgm:cxn modelId="{7A05F835-5427-461F-9533-1D1B5C0A75EB}" type="presOf" srcId="{260B8675-2F9D-4889-80B6-0784191E388E}" destId="{AF9DF30D-E87B-484B-B98B-0B26820F5BC9}" srcOrd="0" destOrd="0" presId="urn:microsoft.com/office/officeart/2005/8/layout/cycle4#1"/>
    <dgm:cxn modelId="{C11E9238-1475-4F08-A0A9-B44ACE355EF0}" type="presOf" srcId="{84CB6930-955F-41F9-8F2B-AC546D862D48}" destId="{D431C24B-0768-49F1-AE0C-39B770E19DD8}" srcOrd="0" destOrd="0" presId="urn:microsoft.com/office/officeart/2005/8/layout/cycle4#1"/>
    <dgm:cxn modelId="{58A3703E-6C0C-4BCD-8B5D-7B10704D2309}" srcId="{2A32F8C3-673D-4AD8-B8C9-390D0FCC6985}" destId="{85D04EB5-3C0E-46CB-865D-F88F0488C02E}" srcOrd="0" destOrd="0" parTransId="{1A004819-7003-40F5-846D-83E55757716A}" sibTransId="{74D83F06-1F39-4265-9E5A-D8031852EB54}"/>
    <dgm:cxn modelId="{9DB50662-9CFE-4445-98CD-8CF2DF25D8DB}" srcId="{2A32F8C3-673D-4AD8-B8C9-390D0FCC6985}" destId="{3CFBC945-FAF4-4A7C-8066-C6D17EBBC402}" srcOrd="2" destOrd="0" parTransId="{3B67EFBD-5AED-4E3C-9CA6-2FCABDA90EBE}" sibTransId="{447F220D-238D-4E69-A10B-55CB9A9923B0}"/>
    <dgm:cxn modelId="{4730BC65-A899-4483-BE9B-F0C6B6850BC5}" type="presOf" srcId="{456A1750-8416-418A-A9DC-3BEBA882650F}" destId="{88E6FFC9-0C00-4AFC-8B85-E75095750D88}" srcOrd="1" destOrd="0" presId="urn:microsoft.com/office/officeart/2005/8/layout/cycle4#1"/>
    <dgm:cxn modelId="{B04EFB66-8D4C-4E77-AEA0-9767E6612256}" type="presOf" srcId="{B96E3F8E-B5C4-4C81-9D69-1743D9BDA7CA}" destId="{FF1040EC-2803-4C7E-9E49-A70E1D30A06D}" srcOrd="0" destOrd="3" presId="urn:microsoft.com/office/officeart/2005/8/layout/cycle4#1"/>
    <dgm:cxn modelId="{AACD0568-A64B-41B5-B692-BECFB9419F06}" srcId="{42381740-697F-4D1F-A571-42E4ABA35527}" destId="{1E1A0AFE-BDEE-40FA-A394-64168E900575}" srcOrd="2" destOrd="0" parTransId="{CE031B1B-B0D4-4533-B657-45633B31A719}" sibTransId="{19ACB31E-0F40-470A-8501-23277536BA3D}"/>
    <dgm:cxn modelId="{CAA42E4E-FB53-4119-B4BC-6767A410E589}" type="presOf" srcId="{3CFBC945-FAF4-4A7C-8066-C6D17EBBC402}" destId="{FF1040EC-2803-4C7E-9E49-A70E1D30A06D}" srcOrd="0" destOrd="2" presId="urn:microsoft.com/office/officeart/2005/8/layout/cycle4#1"/>
    <dgm:cxn modelId="{14911373-9B32-4EFB-B998-955CF1904C79}" type="presOf" srcId="{85D04EB5-3C0E-46CB-865D-F88F0488C02E}" destId="{017D4044-726A-4918-84ED-82CB15949329}" srcOrd="1" destOrd="0" presId="urn:microsoft.com/office/officeart/2005/8/layout/cycle4#1"/>
    <dgm:cxn modelId="{C4E4985A-5111-47A8-AB2E-C3164DC77C9E}" type="presOf" srcId="{3CFBC945-FAF4-4A7C-8066-C6D17EBBC402}" destId="{017D4044-726A-4918-84ED-82CB15949329}" srcOrd="1" destOrd="2" presId="urn:microsoft.com/office/officeart/2005/8/layout/cycle4#1"/>
    <dgm:cxn modelId="{0DA1817D-D1F1-4B35-A3DB-67EB53F2EC97}" srcId="{2A32F8C3-673D-4AD8-B8C9-390D0FCC6985}" destId="{B96E3F8E-B5C4-4C81-9D69-1743D9BDA7CA}" srcOrd="3" destOrd="0" parTransId="{52208EB5-5BF4-4A3E-8A09-EC5D6AB0C015}" sibTransId="{65995AC0-DBF4-4767-9702-2E350C83E6D8}"/>
    <dgm:cxn modelId="{70F7F784-71DC-45D0-B6B9-3B2F47348008}" type="presOf" srcId="{6796EFF2-0CDC-4146-8F95-D79536065266}" destId="{DEBE1D97-A0B6-4719-8501-34EC8375DB2F}" srcOrd="1" destOrd="1" presId="urn:microsoft.com/office/officeart/2005/8/layout/cycle4#1"/>
    <dgm:cxn modelId="{9A805689-BE0E-409A-A500-0369A60241CF}" type="presOf" srcId="{71F71396-7B28-4CC4-8504-8E36285481E7}" destId="{85B8508D-9E0D-475B-A0AA-975B6EE09BC8}" srcOrd="0" destOrd="0" presId="urn:microsoft.com/office/officeart/2005/8/layout/cycle4#1"/>
    <dgm:cxn modelId="{270FCC8A-B386-438F-88D4-A0FDD17C9556}" srcId="{71F71396-7B28-4CC4-8504-8E36285481E7}" destId="{260B8675-2F9D-4889-80B6-0784191E388E}" srcOrd="0" destOrd="0" parTransId="{45CE1C01-0A51-475D-A395-0A3F465408D0}" sibTransId="{AC15C426-12CC-468E-A859-6F72C27EECD8}"/>
    <dgm:cxn modelId="{80ACB78C-163D-4FC8-BEE8-220971236ECB}" type="presOf" srcId="{42381740-697F-4D1F-A571-42E4ABA35527}" destId="{5568F56A-4971-447B-A52C-E3EA3788E7FB}" srcOrd="0" destOrd="0" presId="urn:microsoft.com/office/officeart/2005/8/layout/cycle4#1"/>
    <dgm:cxn modelId="{CAA3C68D-4016-4A87-A9AE-D0AA062AABC5}" srcId="{1E1A0AFE-BDEE-40FA-A394-64168E900575}" destId="{456A1750-8416-418A-A9DC-3BEBA882650F}" srcOrd="0" destOrd="0" parTransId="{2F97299E-C727-42ED-B686-65975DEA373D}" sibTransId="{4248D8C8-BC81-4514-8818-D35BD2EFAFA1}"/>
    <dgm:cxn modelId="{ECC36B93-20CE-4B05-9C7F-3BC7CEAF13E7}" type="presOf" srcId="{3EB8BE99-7367-4E07-B54D-9035C95946B6}" destId="{FF1040EC-2803-4C7E-9E49-A70E1D30A06D}" srcOrd="0" destOrd="1" presId="urn:microsoft.com/office/officeart/2005/8/layout/cycle4#1"/>
    <dgm:cxn modelId="{9A6F2D94-DF7F-4CDC-A7A8-AC4A316E3852}" type="presOf" srcId="{3EB8BE99-7367-4E07-B54D-9035C95946B6}" destId="{017D4044-726A-4918-84ED-82CB15949329}" srcOrd="1" destOrd="1" presId="urn:microsoft.com/office/officeart/2005/8/layout/cycle4#1"/>
    <dgm:cxn modelId="{74A00F95-6BEB-4EE7-8D7A-9D1A8E09FD41}" type="presOf" srcId="{B17C055D-A23C-4496-9A49-714C730E7A0F}" destId="{0CF697E5-745C-41AD-BB51-FB68671BD2CA}" srcOrd="0" destOrd="0" presId="urn:microsoft.com/office/officeart/2005/8/layout/cycle4#1"/>
    <dgm:cxn modelId="{384153A1-68D3-45BA-9345-3E4EEFF4894F}" type="presOf" srcId="{B17C055D-A23C-4496-9A49-714C730E7A0F}" destId="{DEBE1D97-A0B6-4719-8501-34EC8375DB2F}" srcOrd="1" destOrd="0" presId="urn:microsoft.com/office/officeart/2005/8/layout/cycle4#1"/>
    <dgm:cxn modelId="{B8A21AB0-355F-4ED2-82D8-C07F030F6409}" type="presOf" srcId="{28557A03-C940-4CA0-BA4F-054CDA926E4B}" destId="{0CF697E5-745C-41AD-BB51-FB68671BD2CA}" srcOrd="0" destOrd="2" presId="urn:microsoft.com/office/officeart/2005/8/layout/cycle4#1"/>
    <dgm:cxn modelId="{DEA097B1-9A85-43DB-8D66-8DF73162C6B1}" srcId="{42381740-697F-4D1F-A571-42E4ABA35527}" destId="{71F71396-7B28-4CC4-8504-8E36285481E7}" srcOrd="3" destOrd="0" parTransId="{225921AB-C889-420C-BE69-117A55823758}" sibTransId="{C1343CFB-F936-428C-8F83-EEBB969D75C4}"/>
    <dgm:cxn modelId="{3283D8B8-2676-4612-98D9-C2BDE1EDF059}" type="presOf" srcId="{2513FE50-B233-4958-96E0-90588B4EF3B4}" destId="{FF1040EC-2803-4C7E-9E49-A70E1D30A06D}" srcOrd="0" destOrd="4" presId="urn:microsoft.com/office/officeart/2005/8/layout/cycle4#1"/>
    <dgm:cxn modelId="{60F4F5B9-543F-4D05-9053-8DB840EB3792}" type="presOf" srcId="{B96E3F8E-B5C4-4C81-9D69-1743D9BDA7CA}" destId="{017D4044-726A-4918-84ED-82CB15949329}" srcOrd="1" destOrd="3" presId="urn:microsoft.com/office/officeart/2005/8/layout/cycle4#1"/>
    <dgm:cxn modelId="{1AEE6ABD-CF60-4BEB-A1CC-C9BE9796FE3E}" srcId="{84CB6930-955F-41F9-8F2B-AC546D862D48}" destId="{28557A03-C940-4CA0-BA4F-054CDA926E4B}" srcOrd="2" destOrd="0" parTransId="{38F81BF9-EC10-4B3E-BD61-52FC5542E59E}" sibTransId="{AFE2371D-C111-4455-BEB8-30495D926869}"/>
    <dgm:cxn modelId="{0A6E0BC0-7DD3-4851-B65A-F77877321278}" srcId="{84CB6930-955F-41F9-8F2B-AC546D862D48}" destId="{B17C055D-A23C-4496-9A49-714C730E7A0F}" srcOrd="0" destOrd="0" parTransId="{F80526AF-7417-47BA-A7E5-78DFBAAAA204}" sibTransId="{32B8C4CA-B60C-4425-8FAB-1F04E27408E5}"/>
    <dgm:cxn modelId="{374E0EC6-02CE-4B5A-8DC5-C352C58702DA}" type="presOf" srcId="{85D04EB5-3C0E-46CB-865D-F88F0488C02E}" destId="{FF1040EC-2803-4C7E-9E49-A70E1D30A06D}" srcOrd="0" destOrd="0" presId="urn:microsoft.com/office/officeart/2005/8/layout/cycle4#1"/>
    <dgm:cxn modelId="{0F1604CD-60CF-48D3-AA16-BAA17F499CC6}" type="presOf" srcId="{260B8675-2F9D-4889-80B6-0784191E388E}" destId="{1A5FB5E0-3137-4230-A77A-C58056D2D03E}" srcOrd="1" destOrd="0" presId="urn:microsoft.com/office/officeart/2005/8/layout/cycle4#1"/>
    <dgm:cxn modelId="{ADDBF1CF-AD74-4132-8B49-805E709EB3DB}" type="presOf" srcId="{2A32F8C3-673D-4AD8-B8C9-390D0FCC6985}" destId="{A77AD28B-245B-40AC-9939-9EE354C60276}" srcOrd="0" destOrd="0" presId="urn:microsoft.com/office/officeart/2005/8/layout/cycle4#1"/>
    <dgm:cxn modelId="{B72122D1-32E0-4EF6-B578-85BF31780DF0}" srcId="{84CB6930-955F-41F9-8F2B-AC546D862D48}" destId="{6796EFF2-0CDC-4146-8F95-D79536065266}" srcOrd="1" destOrd="0" parTransId="{35805BF9-0F86-414F-AF6B-398F0773BD7C}" sibTransId="{A81A34F9-7EFE-4E5C-9CEE-BBF35255B683}"/>
    <dgm:cxn modelId="{B23DCCD4-348C-48FF-80ED-E95239AA64E4}" type="presOf" srcId="{1E1A0AFE-BDEE-40FA-A394-64168E900575}" destId="{D0E29A35-4756-43E9-B545-89D2F1D9752E}" srcOrd="0" destOrd="0" presId="urn:microsoft.com/office/officeart/2005/8/layout/cycle4#1"/>
    <dgm:cxn modelId="{15695ADE-B59D-473C-A116-EAB70FAC6360}" type="presOf" srcId="{456A1750-8416-418A-A9DC-3BEBA882650F}" destId="{81F2357C-372D-4940-91FF-4A5D5F164430}" srcOrd="0" destOrd="0" presId="urn:microsoft.com/office/officeart/2005/8/layout/cycle4#1"/>
    <dgm:cxn modelId="{D4B9F7E0-9640-48EE-A2E6-EA5BE976BC45}" srcId="{2A32F8C3-673D-4AD8-B8C9-390D0FCC6985}" destId="{3EB8BE99-7367-4E07-B54D-9035C95946B6}" srcOrd="1" destOrd="0" parTransId="{34AFBD04-153A-4231-BA08-65097FA420B8}" sibTransId="{0B0CEEFE-C2A5-426C-9B46-A7FC3B6F7466}"/>
    <dgm:cxn modelId="{A81789E2-FE87-4FA8-9FCE-3C4143011B3B}" srcId="{2A32F8C3-673D-4AD8-B8C9-390D0FCC6985}" destId="{2513FE50-B233-4958-96E0-90588B4EF3B4}" srcOrd="4" destOrd="0" parTransId="{67A74AA4-2CBF-4B07-B747-282B7DC216CD}" sibTransId="{13E28E19-5C61-4066-BBC5-8DE637387DC9}"/>
    <dgm:cxn modelId="{F013C6EC-9BA4-450B-9234-0F075C59CDF7}" type="presOf" srcId="{28557A03-C940-4CA0-BA4F-054CDA926E4B}" destId="{DEBE1D97-A0B6-4719-8501-34EC8375DB2F}" srcOrd="1" destOrd="2" presId="urn:microsoft.com/office/officeart/2005/8/layout/cycle4#1"/>
    <dgm:cxn modelId="{A99128FF-48F3-445D-B891-BCB760590275}" type="presOf" srcId="{2513FE50-B233-4958-96E0-90588B4EF3B4}" destId="{017D4044-726A-4918-84ED-82CB15949329}" srcOrd="1" destOrd="4" presId="urn:microsoft.com/office/officeart/2005/8/layout/cycle4#1"/>
    <dgm:cxn modelId="{EF4BC872-945C-4DA6-86D8-42922941BEC7}" type="presParOf" srcId="{5568F56A-4971-447B-A52C-E3EA3788E7FB}" destId="{4A14B81B-7EB8-4C34-9BBF-9FFC24C064E7}" srcOrd="0" destOrd="0" presId="urn:microsoft.com/office/officeart/2005/8/layout/cycle4#1"/>
    <dgm:cxn modelId="{133C59AA-7E12-44ED-9817-A630351A725D}" type="presParOf" srcId="{4A14B81B-7EB8-4C34-9BBF-9FFC24C064E7}" destId="{DEF8FD49-53B0-48DF-86D4-BDEDBBBD8925}" srcOrd="0" destOrd="0" presId="urn:microsoft.com/office/officeart/2005/8/layout/cycle4#1"/>
    <dgm:cxn modelId="{7BF1E06C-56B4-4142-8741-93498CC7B1CB}" type="presParOf" srcId="{DEF8FD49-53B0-48DF-86D4-BDEDBBBD8925}" destId="{FF1040EC-2803-4C7E-9E49-A70E1D30A06D}" srcOrd="0" destOrd="0" presId="urn:microsoft.com/office/officeart/2005/8/layout/cycle4#1"/>
    <dgm:cxn modelId="{A53115FE-C9CC-4A5D-B358-1178F0BA5336}" type="presParOf" srcId="{DEF8FD49-53B0-48DF-86D4-BDEDBBBD8925}" destId="{017D4044-726A-4918-84ED-82CB15949329}" srcOrd="1" destOrd="0" presId="urn:microsoft.com/office/officeart/2005/8/layout/cycle4#1"/>
    <dgm:cxn modelId="{558738A1-3B77-4BE3-A263-A90EBB445058}" type="presParOf" srcId="{4A14B81B-7EB8-4C34-9BBF-9FFC24C064E7}" destId="{4CCB8C4E-DEFF-4D9A-B69F-7DF97B8E5BEF}" srcOrd="1" destOrd="0" presId="urn:microsoft.com/office/officeart/2005/8/layout/cycle4#1"/>
    <dgm:cxn modelId="{29B27919-73B8-4752-862C-28DF4B798AF2}" type="presParOf" srcId="{4CCB8C4E-DEFF-4D9A-B69F-7DF97B8E5BEF}" destId="{0CF697E5-745C-41AD-BB51-FB68671BD2CA}" srcOrd="0" destOrd="0" presId="urn:microsoft.com/office/officeart/2005/8/layout/cycle4#1"/>
    <dgm:cxn modelId="{0A846E44-A103-417E-83A7-3D53715F5ADB}" type="presParOf" srcId="{4CCB8C4E-DEFF-4D9A-B69F-7DF97B8E5BEF}" destId="{DEBE1D97-A0B6-4719-8501-34EC8375DB2F}" srcOrd="1" destOrd="0" presId="urn:microsoft.com/office/officeart/2005/8/layout/cycle4#1"/>
    <dgm:cxn modelId="{D6918522-420E-4498-9BFE-ABC2517B33BE}" type="presParOf" srcId="{4A14B81B-7EB8-4C34-9BBF-9FFC24C064E7}" destId="{098F3089-170B-4C15-B7DD-C0DDDC2DD5C9}" srcOrd="2" destOrd="0" presId="urn:microsoft.com/office/officeart/2005/8/layout/cycle4#1"/>
    <dgm:cxn modelId="{487FAB95-39AE-4F51-9035-74AA6D893138}" type="presParOf" srcId="{098F3089-170B-4C15-B7DD-C0DDDC2DD5C9}" destId="{81F2357C-372D-4940-91FF-4A5D5F164430}" srcOrd="0" destOrd="0" presId="urn:microsoft.com/office/officeart/2005/8/layout/cycle4#1"/>
    <dgm:cxn modelId="{AE776EC1-104B-4781-8815-A9DF1815FC2F}" type="presParOf" srcId="{098F3089-170B-4C15-B7DD-C0DDDC2DD5C9}" destId="{88E6FFC9-0C00-4AFC-8B85-E75095750D88}" srcOrd="1" destOrd="0" presId="urn:microsoft.com/office/officeart/2005/8/layout/cycle4#1"/>
    <dgm:cxn modelId="{0F6409F4-5B19-43C5-A246-367379533032}" type="presParOf" srcId="{4A14B81B-7EB8-4C34-9BBF-9FFC24C064E7}" destId="{A42D3B10-ABB5-465B-9EE3-4F0A0BED783D}" srcOrd="3" destOrd="0" presId="urn:microsoft.com/office/officeart/2005/8/layout/cycle4#1"/>
    <dgm:cxn modelId="{07101CAA-DAF1-4F3D-83AB-EC0741C96152}" type="presParOf" srcId="{A42D3B10-ABB5-465B-9EE3-4F0A0BED783D}" destId="{AF9DF30D-E87B-484B-B98B-0B26820F5BC9}" srcOrd="0" destOrd="0" presId="urn:microsoft.com/office/officeart/2005/8/layout/cycle4#1"/>
    <dgm:cxn modelId="{5CDE630C-FEEC-4BA2-89D1-B47AFFBAAEE5}" type="presParOf" srcId="{A42D3B10-ABB5-465B-9EE3-4F0A0BED783D}" destId="{1A5FB5E0-3137-4230-A77A-C58056D2D03E}" srcOrd="1" destOrd="0" presId="urn:microsoft.com/office/officeart/2005/8/layout/cycle4#1"/>
    <dgm:cxn modelId="{5C9C145E-2E20-4932-B743-8F945F8726BE}" type="presParOf" srcId="{4A14B81B-7EB8-4C34-9BBF-9FFC24C064E7}" destId="{E040E813-3E36-4AD3-9F8C-9FA235C8B09F}" srcOrd="4" destOrd="0" presId="urn:microsoft.com/office/officeart/2005/8/layout/cycle4#1"/>
    <dgm:cxn modelId="{AEAFFE2E-AE6C-4042-B9F8-D797AFEBBE5C}" type="presParOf" srcId="{5568F56A-4971-447B-A52C-E3EA3788E7FB}" destId="{1A49E273-BB99-4C1D-B32E-CE3E6EDF83A5}" srcOrd="1" destOrd="0" presId="urn:microsoft.com/office/officeart/2005/8/layout/cycle4#1"/>
    <dgm:cxn modelId="{96CC7D06-58C8-457A-92B8-96A8D683DF86}" type="presParOf" srcId="{1A49E273-BB99-4C1D-B32E-CE3E6EDF83A5}" destId="{A77AD28B-245B-40AC-9939-9EE354C60276}" srcOrd="0" destOrd="0" presId="urn:microsoft.com/office/officeart/2005/8/layout/cycle4#1"/>
    <dgm:cxn modelId="{9FF95D4B-5B78-4ACD-8E2B-BCF743693A72}" type="presParOf" srcId="{1A49E273-BB99-4C1D-B32E-CE3E6EDF83A5}" destId="{D431C24B-0768-49F1-AE0C-39B770E19DD8}" srcOrd="1" destOrd="0" presId="urn:microsoft.com/office/officeart/2005/8/layout/cycle4#1"/>
    <dgm:cxn modelId="{3365E328-5EDC-4D14-9882-A7B5B8BF909C}" type="presParOf" srcId="{1A49E273-BB99-4C1D-B32E-CE3E6EDF83A5}" destId="{D0E29A35-4756-43E9-B545-89D2F1D9752E}" srcOrd="2" destOrd="0" presId="urn:microsoft.com/office/officeart/2005/8/layout/cycle4#1"/>
    <dgm:cxn modelId="{7931AFD3-B5DB-4D2F-ACC6-8D364E8F387C}" type="presParOf" srcId="{1A49E273-BB99-4C1D-B32E-CE3E6EDF83A5}" destId="{85B8508D-9E0D-475B-A0AA-975B6EE09BC8}" srcOrd="3" destOrd="0" presId="urn:microsoft.com/office/officeart/2005/8/layout/cycle4#1"/>
    <dgm:cxn modelId="{049E4C30-EBC9-4393-8636-678993449652}" type="presParOf" srcId="{1A49E273-BB99-4C1D-B32E-CE3E6EDF83A5}" destId="{B068DF72-1171-4E46-BE0C-F9852F361DD6}" srcOrd="4" destOrd="0" presId="urn:microsoft.com/office/officeart/2005/8/layout/cycle4#1"/>
    <dgm:cxn modelId="{54AC80A6-42A8-4775-9190-115E705D9188}" type="presParOf" srcId="{5568F56A-4971-447B-A52C-E3EA3788E7FB}" destId="{6BECBB02-DE23-403F-8DC4-D3962887DA57}" srcOrd="2" destOrd="0" presId="urn:microsoft.com/office/officeart/2005/8/layout/cycle4#1"/>
    <dgm:cxn modelId="{B3D12040-3277-432B-9D40-36EA6832F0A1}" type="presParOf" srcId="{5568F56A-4971-447B-A52C-E3EA3788E7FB}" destId="{8D140635-255C-47C0-A848-3980162FDE8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2357C-372D-4940-91FF-4A5D5F164430}">
      <dsp:nvSpPr>
        <dsp:cNvPr id="0" name=""/>
        <dsp:cNvSpPr/>
      </dsp:nvSpPr>
      <dsp:spPr>
        <a:xfrm>
          <a:off x="4192500" y="3126236"/>
          <a:ext cx="2086379" cy="1257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1" kern="1200" dirty="0">
              <a:solidFill>
                <a:schemeClr val="accent4">
                  <a:lumMod val="75000"/>
                </a:schemeClr>
              </a:solidFill>
            </a:rPr>
            <a:t>Retorno a la empresa</a:t>
          </a:r>
        </a:p>
      </dsp:txBody>
      <dsp:txXfrm>
        <a:off x="4846033" y="3468180"/>
        <a:ext cx="1405227" cy="887738"/>
      </dsp:txXfrm>
    </dsp:sp>
    <dsp:sp modelId="{AF9DF30D-E87B-484B-B98B-0B26820F5BC9}">
      <dsp:nvSpPr>
        <dsp:cNvPr id="0" name=""/>
        <dsp:cNvSpPr/>
      </dsp:nvSpPr>
      <dsp:spPr>
        <a:xfrm>
          <a:off x="0" y="3066344"/>
          <a:ext cx="2475187" cy="1324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1" kern="12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Salida de emergencias</a:t>
          </a:r>
        </a:p>
      </dsp:txBody>
      <dsp:txXfrm>
        <a:off x="29105" y="3426692"/>
        <a:ext cx="1674421" cy="935519"/>
      </dsp:txXfrm>
    </dsp:sp>
    <dsp:sp modelId="{0CF697E5-745C-41AD-BB51-FB68671BD2CA}">
      <dsp:nvSpPr>
        <dsp:cNvPr id="0" name=""/>
        <dsp:cNvSpPr/>
      </dsp:nvSpPr>
      <dsp:spPr>
        <a:xfrm>
          <a:off x="4035206" y="-1"/>
          <a:ext cx="2243673" cy="1846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1" kern="1200" dirty="0">
              <a:solidFill>
                <a:schemeClr val="accent4">
                  <a:lumMod val="75000"/>
                </a:schemeClr>
              </a:solidFill>
            </a:rPr>
            <a:t>Evacuación hacia el punto de encuentro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b="1" kern="1200" dirty="0">
            <a:solidFill>
              <a:schemeClr val="accent4">
                <a:lumMod val="75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b="1" kern="1200" dirty="0">
              <a:solidFill>
                <a:schemeClr val="tx1"/>
              </a:solidFill>
            </a:rPr>
            <a:t>(</a:t>
          </a:r>
          <a:r>
            <a:rPr lang="es-ES" sz="1000" kern="1200" dirty="0"/>
            <a:t>Parque Canal de Rio Negro (Al lado del Conjunto Residencial Paseo de la Castellana Calle 90 No. 49 a 44).</a:t>
          </a:r>
          <a:r>
            <a:rPr lang="es-ES" sz="1000" b="1" kern="1200" dirty="0">
              <a:solidFill>
                <a:schemeClr val="tx1"/>
              </a:solidFill>
            </a:rPr>
            <a:t>)</a:t>
          </a:r>
        </a:p>
      </dsp:txBody>
      <dsp:txXfrm>
        <a:off x="4748862" y="40553"/>
        <a:ext cx="1489463" cy="1303506"/>
      </dsp:txXfrm>
    </dsp:sp>
    <dsp:sp modelId="{FF1040EC-2803-4C7E-9E49-A70E1D30A06D}">
      <dsp:nvSpPr>
        <dsp:cNvPr id="0" name=""/>
        <dsp:cNvSpPr/>
      </dsp:nvSpPr>
      <dsp:spPr>
        <a:xfrm>
          <a:off x="0" y="31472"/>
          <a:ext cx="2061778" cy="1916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1" kern="1200" dirty="0">
              <a:solidFill>
                <a:schemeClr val="accent4">
                  <a:lumMod val="75000"/>
                </a:schemeClr>
              </a:solidFill>
            </a:rPr>
            <a:t>Alerta y alarma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50" b="1" kern="1200" dirty="0">
            <a:solidFill>
              <a:schemeClr val="accent4">
                <a:lumMod val="7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50" kern="1200" dirty="0"/>
            <a:t>Sirena de </a:t>
          </a:r>
          <a:r>
            <a:rPr lang="es-CO" sz="1050" b="1" kern="1200" dirty="0"/>
            <a:t>corta duración</a:t>
          </a:r>
          <a:r>
            <a:rPr lang="es-CO" sz="1050" kern="1200" dirty="0"/>
            <a:t> indica </a:t>
          </a:r>
          <a:r>
            <a:rPr lang="es-CO" sz="1050" b="1" kern="1200" dirty="0"/>
            <a:t>precaución</a:t>
          </a:r>
          <a:r>
            <a:rPr lang="es-CO" sz="1050" kern="1200" dirty="0"/>
            <a:t> </a:t>
          </a:r>
          <a:endParaRPr lang="es-ES" sz="1050" b="1" kern="1200" dirty="0">
            <a:solidFill>
              <a:schemeClr val="accent4">
                <a:lumMod val="7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50" b="1" kern="1200" dirty="0">
            <a:solidFill>
              <a:schemeClr val="accent4">
                <a:lumMod val="75000"/>
              </a:schemeClr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50" kern="1200" dirty="0"/>
            <a:t>Sirena de </a:t>
          </a:r>
          <a:r>
            <a:rPr lang="es-CO" sz="1050" b="1" kern="1200" dirty="0"/>
            <a:t>continua duración</a:t>
          </a:r>
          <a:r>
            <a:rPr lang="es-CO" sz="1050" kern="1200" dirty="0"/>
            <a:t> indica </a:t>
          </a:r>
          <a:r>
            <a:rPr lang="es-CO" sz="1050" b="1" kern="1200" dirty="0"/>
            <a:t>evacuación</a:t>
          </a:r>
          <a:r>
            <a:rPr lang="es-CO" sz="1050" kern="1200" dirty="0"/>
            <a:t> </a:t>
          </a:r>
          <a:endParaRPr lang="es-ES" sz="105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2106" y="73578"/>
        <a:ext cx="1359032" cy="1353402"/>
      </dsp:txXfrm>
    </dsp:sp>
    <dsp:sp modelId="{A77AD28B-245B-40AC-9939-9EE354C60276}">
      <dsp:nvSpPr>
        <dsp:cNvPr id="0" name=""/>
        <dsp:cNvSpPr/>
      </dsp:nvSpPr>
      <dsp:spPr>
        <a:xfrm>
          <a:off x="1267491" y="294069"/>
          <a:ext cx="1875729" cy="1825864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500" kern="1200" dirty="0">
            <a:noFill/>
          </a:endParaRPr>
        </a:p>
      </dsp:txBody>
      <dsp:txXfrm>
        <a:off x="1816879" y="828852"/>
        <a:ext cx="1326341" cy="1291081"/>
      </dsp:txXfrm>
    </dsp:sp>
    <dsp:sp modelId="{D431C24B-0768-49F1-AE0C-39B770E19DD8}">
      <dsp:nvSpPr>
        <dsp:cNvPr id="0" name=""/>
        <dsp:cNvSpPr/>
      </dsp:nvSpPr>
      <dsp:spPr>
        <a:xfrm rot="5400000">
          <a:off x="3241021" y="276103"/>
          <a:ext cx="1825864" cy="1875747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 dirty="0">
            <a:noFill/>
          </a:endParaRPr>
        </a:p>
      </dsp:txBody>
      <dsp:txXfrm rot="-5400000">
        <a:off x="3216080" y="835828"/>
        <a:ext cx="1326353" cy="1291081"/>
      </dsp:txXfrm>
    </dsp:sp>
    <dsp:sp modelId="{D0E29A35-4756-43E9-B545-89D2F1D9752E}">
      <dsp:nvSpPr>
        <dsp:cNvPr id="0" name=""/>
        <dsp:cNvSpPr/>
      </dsp:nvSpPr>
      <dsp:spPr>
        <a:xfrm rot="10800000">
          <a:off x="3224259" y="2180770"/>
          <a:ext cx="1875747" cy="1854786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 dirty="0">
            <a:noFill/>
          </a:endParaRPr>
        </a:p>
      </dsp:txBody>
      <dsp:txXfrm rot="10800000">
        <a:off x="3224259" y="2180770"/>
        <a:ext cx="1326353" cy="1311532"/>
      </dsp:txXfrm>
    </dsp:sp>
    <dsp:sp modelId="{85B8508D-9E0D-475B-A0AA-975B6EE09BC8}">
      <dsp:nvSpPr>
        <dsp:cNvPr id="0" name=""/>
        <dsp:cNvSpPr/>
      </dsp:nvSpPr>
      <dsp:spPr>
        <a:xfrm rot="16200000">
          <a:off x="1280226" y="2173330"/>
          <a:ext cx="1874359" cy="1874487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 dirty="0">
            <a:noFill/>
          </a:endParaRPr>
        </a:p>
      </dsp:txBody>
      <dsp:txXfrm rot="5400000">
        <a:off x="1829187" y="2173394"/>
        <a:ext cx="1325462" cy="1325372"/>
      </dsp:txXfrm>
    </dsp:sp>
    <dsp:sp modelId="{6BECBB02-DE23-403F-8DC4-D3962887DA57}">
      <dsp:nvSpPr>
        <dsp:cNvPr id="0" name=""/>
        <dsp:cNvSpPr/>
      </dsp:nvSpPr>
      <dsp:spPr>
        <a:xfrm>
          <a:off x="2824235" y="1799810"/>
          <a:ext cx="630408" cy="5481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40635-255C-47C0-A848-3980162FDE81}">
      <dsp:nvSpPr>
        <dsp:cNvPr id="0" name=""/>
        <dsp:cNvSpPr/>
      </dsp:nvSpPr>
      <dsp:spPr>
        <a:xfrm rot="10800000">
          <a:off x="2824235" y="2010648"/>
          <a:ext cx="630408" cy="5481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0405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663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449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2446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0410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8014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564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0534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4173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251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67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7371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808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5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725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18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05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94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2022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1856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965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5428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50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32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31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2381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375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3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canstockphoto.es/file_view.php?id=4142757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adiourbanfm.yolasite.com/resources/bienvenido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2509766"/>
            <a:ext cx="9024729" cy="286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72760"/>
              </p:ext>
            </p:extLst>
          </p:nvPr>
        </p:nvGraphicFramePr>
        <p:xfrm>
          <a:off x="2312849" y="388551"/>
          <a:ext cx="7761497" cy="82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Código</a:t>
                      </a:r>
                      <a:r>
                        <a:rPr lang="es-ES" sz="1000" u="none" strike="noStrike" dirty="0">
                          <a:effectLst/>
                        </a:rPr>
                        <a:t>: </a:t>
                      </a:r>
                      <a:endParaRPr lang="es-E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GR-PRC-001</a:t>
                      </a:r>
                      <a:endParaRPr lang="es-E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effectLst/>
                          <a:latin typeface="Arial"/>
                        </a:rPr>
                        <a:t>PRESENTACIÓN</a:t>
                      </a:r>
                      <a:r>
                        <a:rPr lang="es-ES" sz="1000" b="1" i="0" u="none" strike="noStrike" baseline="0" dirty="0">
                          <a:effectLst/>
                          <a:latin typeface="Arial"/>
                        </a:rPr>
                        <a:t> DE INDUCCIÓN Y REINDUCCIÓN</a:t>
                      </a:r>
                      <a:endParaRPr lang="es-E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0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Versión</a:t>
                      </a:r>
                      <a:r>
                        <a:rPr lang="es-ES" sz="1000" u="none" strike="noStrike" dirty="0">
                          <a:effectLst/>
                        </a:rPr>
                        <a:t>:</a:t>
                      </a:r>
                      <a:endParaRPr lang="es-E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es-E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0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Fecha:    </a:t>
                      </a:r>
                      <a:endParaRPr lang="es-E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baseline="0" dirty="0">
                          <a:effectLst/>
                          <a:latin typeface="+mn-lt"/>
                        </a:rPr>
                        <a:t>02/12/2024</a:t>
                      </a:r>
                      <a:endParaRPr lang="es-E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4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Página:   </a:t>
                      </a:r>
                      <a:endParaRPr lang="es-E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1 de 1</a:t>
                      </a:r>
                      <a:endParaRPr lang="es-E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2" y="504124"/>
            <a:ext cx="1219200" cy="592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74243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664" y="262123"/>
            <a:ext cx="8911687" cy="101086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latin typeface="Arial Narrow" pitchFamily="34" charset="0"/>
              </a:rPr>
              <a:t>Objetivos PESV</a:t>
            </a:r>
            <a:br>
              <a:rPr lang="es-CO" b="1" dirty="0">
                <a:latin typeface="Arial Narrow" pitchFamily="34" charset="0"/>
              </a:rPr>
            </a:br>
            <a:r>
              <a:rPr lang="es-CO" b="1" dirty="0">
                <a:latin typeface="Arial Narrow" pitchFamily="34" charset="0"/>
              </a:rPr>
              <a:t>Plan Estratégico de Seguridad Vial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8539" y="1427888"/>
            <a:ext cx="7774921" cy="5536990"/>
          </a:xfrm>
        </p:spPr>
        <p:txBody>
          <a:bodyPr>
            <a:normAutofit fontScale="25000" lnSpcReduction="20000"/>
          </a:bodyPr>
          <a:lstStyle/>
          <a:p>
            <a:pPr marL="197485" marR="320675" indent="0" algn="just">
              <a:lnSpc>
                <a:spcPct val="120000"/>
              </a:lnSpc>
              <a:buNone/>
              <a:tabLst>
                <a:tab pos="-457200" algn="l"/>
              </a:tabLst>
            </a:pPr>
            <a:r>
              <a:rPr lang="es-CO" sz="6400" b="1" spc="-1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INGENIERIA Y TELEMATICA G&amp;C S.A.S</a:t>
            </a:r>
            <a:r>
              <a:rPr lang="es-CO" sz="6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ha definido los siguientes objetivos para el Plan Estratégico de Seguridad Vial:</a:t>
            </a:r>
            <a:endParaRPr lang="es-ES" sz="1600" b="1" spc="-1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06680" indent="0" algn="just" fontAlgn="base" hangingPunct="0">
              <a:lnSpc>
                <a:spcPct val="170000"/>
              </a:lnSpc>
              <a:spcAft>
                <a:spcPts val="1000"/>
              </a:spcAft>
              <a:buNone/>
            </a:pPr>
            <a:r>
              <a:rPr lang="es-ES" sz="6400" b="1" spc="-10" dirty="0">
                <a:latin typeface="Arial Narrow" panose="020B0606020202030204" pitchFamily="34" charset="0"/>
                <a:cs typeface="Times New Roman" panose="02020603050405020304" pitchFamily="18" charset="0"/>
              </a:rPr>
              <a:t>OBJETIVO GENERAL: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20675" algn="just"/>
            <a:r>
              <a:rPr lang="es-ES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Establecer e implementar las estrategias para la identificación de los riesgos viales, así como para la prevención y control de accidentes de tránsito a través de la adopción de conductas, equipos, mecanismos, procesos y prácticas seguras </a:t>
            </a:r>
            <a:r>
              <a:rPr lang="es-ES" sz="6400">
                <a:latin typeface="Arial Narrow" panose="020B0606020202030204" pitchFamily="34" charset="0"/>
                <a:cs typeface="Times New Roman" panose="02020603050405020304" pitchFamily="18" charset="0"/>
              </a:rPr>
              <a:t>en materia </a:t>
            </a:r>
            <a:r>
              <a:rPr lang="es-ES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tránsito, enmarcadas en la gestión proactiva del riesgo critico en materia de seguridad vial, así como en la relacionada con el fortalecimiento de los procesos de infraestructura vial segura, vehículos seguros y atención a situaciones de emergencias producto de siniestros viales.</a:t>
            </a:r>
            <a:endParaRPr lang="es-CO" sz="6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97485" marR="320675" indent="0" algn="just">
              <a:lnSpc>
                <a:spcPct val="170000"/>
              </a:lnSpc>
              <a:buNone/>
            </a:pPr>
            <a:r>
              <a:rPr lang="es-ES" sz="6400" b="1" spc="-10" dirty="0">
                <a:latin typeface="Arial Narrow" panose="020B0606020202030204" pitchFamily="34" charset="0"/>
                <a:cs typeface="Times New Roman" panose="02020603050405020304" pitchFamily="18" charset="0"/>
              </a:rPr>
              <a:t>OBJETIVOS ESPECÍFICOS:</a:t>
            </a:r>
            <a:endParaRPr lang="es-CO" sz="6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540385" marR="320675" algn="just"/>
            <a:r>
              <a:rPr lang="es-ES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Identificar, evaluar y controlar los riesgos asociados a la seguridad vial, dados en el factor humano, factor vehículo y en el factor vía y ambiente.</a:t>
            </a:r>
            <a:endParaRPr lang="es-CO" sz="6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279400" algn="just"/>
            <a:r>
              <a:rPr lang="es-ES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Ejecutar </a:t>
            </a:r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las actividades establecidas en el plan anual de trabajo del PESV.</a:t>
            </a:r>
          </a:p>
          <a:p>
            <a:pPr marL="457200" indent="-279400" algn="just"/>
            <a:r>
              <a:rPr lang="es-ES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Gestionar y propender por un mejoramiento continuo del plan estratégico de seguridad vial de conformidad al monitoreo del desarrollo de las acciones en materia de seguridad vial.</a:t>
            </a:r>
            <a:endParaRPr lang="es-CO" sz="6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279400" algn="just"/>
            <a:r>
              <a:rPr lang="es-ES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Garantizar el buen estado de los vehículos propios y puestos al servicio de la empresa.</a:t>
            </a:r>
            <a:endParaRPr lang="es-CO" sz="6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279400" algn="just"/>
            <a:endParaRPr lang="es-CO" sz="6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196" name="Picture 4" descr="http://media2.prevencionar.com/media/2015/09/seguridad_v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21" y="3764478"/>
            <a:ext cx="1394156" cy="1100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0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8999" y="615677"/>
            <a:ext cx="7510907" cy="765778"/>
          </a:xfrm>
        </p:spPr>
        <p:txBody>
          <a:bodyPr>
            <a:noAutofit/>
          </a:bodyPr>
          <a:lstStyle/>
          <a:p>
            <a:r>
              <a:rPr lang="es-CO" b="1" dirty="0">
                <a:latin typeface="Arial Narrow" pitchFamily="34" charset="0"/>
              </a:rPr>
              <a:t>Política de no acoso laboral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30F643B-4988-BD5C-B201-6C71306F7FEE}"/>
              </a:ext>
            </a:extLst>
          </p:cNvPr>
          <p:cNvSpPr txBox="1">
            <a:spLocks/>
          </p:cNvSpPr>
          <p:nvPr/>
        </p:nvSpPr>
        <p:spPr>
          <a:xfrm>
            <a:off x="2226365" y="1381454"/>
            <a:ext cx="6661603" cy="5476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385" marR="860425" algn="just">
              <a:tabLst>
                <a:tab pos="5850890" algn="l"/>
                <a:tab pos="5941060" algn="l"/>
              </a:tabLst>
            </a:pPr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INGENIERIA Y TELEMATICA G&amp;C S.A.S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., se compromete a promover un ambiente de convivencia laboral adecuado para sus colaboradores, a través de la implementación de acciones que permitan prevenir el acoso laboral, acoso sexual y violencia de género dentro del entorno laboral. La empresa establece y vigila el cumplimiento de las normas dirigidas a la prevención de toda forma de discriminación o conducta de hostigamiento, persecución, limitación, asedio, intimidación y las posibles situaciones constitutivas de acoso laboral, acoso sexual y violencia dentro del entorno laboral.</a:t>
            </a:r>
          </a:p>
          <a:p>
            <a:pPr marL="540385" marR="860425" algn="just">
              <a:tabLst>
                <a:tab pos="5850890" algn="l"/>
                <a:tab pos="5941060" algn="l"/>
              </a:tabLst>
            </a:pP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Así mismo, todos los colaboradores de la empresa deben aceptar su compromiso para afianzar relaciones respetuosas, de prevención del acoso laboral y acoso sexual en el ámbito de trabajo. Esta política será difundida a todos los niveles de la empresa. </a:t>
            </a:r>
          </a:p>
          <a:p>
            <a:pPr marL="540385" marR="860425" algn="just">
              <a:tabLst>
                <a:tab pos="5850890" algn="l"/>
                <a:tab pos="5941060" algn="l"/>
              </a:tabLst>
            </a:pP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garantizar un entorno de trabajo seguro basado en el respeto, en los derechos humanos y el logro de la igualdad, </a:t>
            </a:r>
            <a:r>
              <a:rPr lang="es-CO" sz="16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INGENIERIA Y TELEMATICA G&amp;C S.A.S. </a:t>
            </a:r>
            <a:r>
              <a:rPr lang="es-CO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facilita todos los mecanismos para la atención de las quejas de cualquier persona que considere que ha sido objeto de acoso en el contexto laboral.</a:t>
            </a:r>
          </a:p>
          <a:p>
            <a:pPr marL="197485" marR="860425" indent="0" algn="just">
              <a:buFont typeface="Wingdings 3" charset="2"/>
              <a:buNone/>
              <a:tabLst>
                <a:tab pos="5850890" algn="l"/>
                <a:tab pos="5941060" algn="l"/>
              </a:tabLst>
            </a:pPr>
            <a:r>
              <a:rPr lang="es-CO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Font typeface="Wingdings 3" charset="2"/>
              <a:buNone/>
            </a:pPr>
            <a:endParaRPr lang="es-CO" sz="1500" dirty="0"/>
          </a:p>
          <a:p>
            <a:pPr marL="0" indent="0">
              <a:buFont typeface="Wingdings 3" charset="2"/>
              <a:buNone/>
            </a:pPr>
            <a:endParaRPr lang="es-CO" sz="15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BEB6A2-D996-3F67-BFEF-A49DA2D7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328" y="2304247"/>
            <a:ext cx="3084253" cy="25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434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8999" y="615677"/>
            <a:ext cx="7510907" cy="765778"/>
          </a:xfrm>
        </p:spPr>
        <p:txBody>
          <a:bodyPr>
            <a:noAutofit/>
          </a:bodyPr>
          <a:lstStyle/>
          <a:p>
            <a:r>
              <a:rPr lang="es-CO" b="1" dirty="0">
                <a:latin typeface="Arial Narrow" pitchFamily="34" charset="0"/>
              </a:rPr>
              <a:t>Política de control de emergencias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448" y="2040314"/>
            <a:ext cx="9351264" cy="45067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600" dirty="0">
                <a:latin typeface="Arial Narrow" panose="020B0606020202030204" pitchFamily="34" charset="0"/>
              </a:rPr>
              <a:t>Para</a:t>
            </a:r>
            <a:r>
              <a:rPr lang="es-ES" sz="1600" b="1" dirty="0">
                <a:latin typeface="Arial Narrow" panose="020B0606020202030204" pitchFamily="34" charset="0"/>
              </a:rPr>
              <a:t> INGENIERIA Y TELEMATICA G &amp; C S.A.S., </a:t>
            </a:r>
            <a:r>
              <a:rPr lang="es-ES" sz="1600" dirty="0">
                <a:latin typeface="Arial Narrow" panose="020B0606020202030204" pitchFamily="34" charset="0"/>
              </a:rPr>
              <a:t>es de vital importancia proveer un alto nivel de seguridad para sus trabajadores, visitantes y demás partes interesadas; para lo cual proporciona equipos e instalaciones adecuadas, fomenta la cultura de prevención y suministro de información necesaria para la prevención y control de emergencias de cualquier naturaleza. </a:t>
            </a:r>
          </a:p>
          <a:p>
            <a:pPr marL="0" indent="0" algn="just">
              <a:buNone/>
            </a:pPr>
            <a:r>
              <a:rPr lang="es-ES" sz="1600" dirty="0">
                <a:latin typeface="Arial Narrow" panose="020B0606020202030204" pitchFamily="34" charset="0"/>
              </a:rPr>
              <a:t>En concordancia con lo anterior, se compromete a dar todo su apoyo y colaboración manifiesta en recursos humanos, técnicos y financieros para la implementación de todas las acciones tendientes a preservar la vida e integridad de las personas. Para tal efecto se consideran los siguientes aspectos:</a:t>
            </a:r>
          </a:p>
          <a:p>
            <a:pPr marL="0" indent="0" algn="just">
              <a:buNone/>
            </a:pPr>
            <a:endParaRPr lang="es-ES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ES" sz="1600" dirty="0">
                <a:latin typeface="Arial Narrow" panose="020B0606020202030204" pitchFamily="34" charset="0"/>
              </a:rPr>
              <a:t>Controlar los riesgos propios y asociados a las actividades que se desarrollan, y brindar facilidades para la evacuación parcial o total de las instalaciones en cualquier momento.</a:t>
            </a:r>
          </a:p>
          <a:p>
            <a:pPr lvl="0" algn="just"/>
            <a:r>
              <a:rPr lang="es-ES" sz="1600" dirty="0">
                <a:latin typeface="Arial Narrow" panose="020B0606020202030204" pitchFamily="34" charset="0"/>
              </a:rPr>
              <a:t>Proveer los medios necesarios para la atención de lesionados, localización y rescate de personas atrapadas en cualquier sitio de la organización y posteriormente el control parcial, total y definitivo del incidente.</a:t>
            </a:r>
          </a:p>
          <a:p>
            <a:pPr lvl="0" algn="just"/>
            <a:r>
              <a:rPr lang="es-ES" sz="1600" dirty="0">
                <a:latin typeface="Arial Narrow" panose="020B0606020202030204" pitchFamily="34" charset="0"/>
              </a:rPr>
              <a:t>Preservar los bienes y activos de la compañía, ante los daños que se puedan ocasionar como consecuencia de incidentes, teniendo en cuenta no solo su valor económico, sino también su valor estratégico.</a:t>
            </a:r>
          </a:p>
          <a:p>
            <a:pPr lvl="0" algn="just"/>
            <a:r>
              <a:rPr lang="es-ES" sz="1600" dirty="0">
                <a:latin typeface="Arial Narrow" panose="020B0606020202030204" pitchFamily="34" charset="0"/>
              </a:rPr>
              <a:t>En caso de incidentes, procurar la más rápida recuperación de las actividades con recursos propios o a través de terceros, velando por la sostenibilidad de la organización.</a:t>
            </a:r>
          </a:p>
          <a:p>
            <a:pPr marL="0" indent="0" algn="just">
              <a:buNone/>
            </a:pPr>
            <a:endParaRPr lang="es-CO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Picture 2" descr="C:\Users\user\Desktop\1c2ae466-032c-457b-8b25-a724762a6a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672" y="329565"/>
            <a:ext cx="2381631" cy="1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9241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721761"/>
            <a:ext cx="5539139" cy="826738"/>
          </a:xfrm>
        </p:spPr>
        <p:txBody>
          <a:bodyPr>
            <a:normAutofit/>
          </a:bodyPr>
          <a:lstStyle/>
          <a:p>
            <a:r>
              <a:rPr lang="es-CO" b="1" dirty="0">
                <a:latin typeface="Arial Narrow" pitchFamily="34" charset="0"/>
              </a:rPr>
              <a:t>Objetivos HSEQ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1136" y="2231136"/>
            <a:ext cx="8997696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Garantizar la integridad física y mental de los trabajadores y promover la prevención de lesiones y/o deterioro de la salud a causa de ejecución de un trabajo.</a:t>
            </a:r>
          </a:p>
          <a:p>
            <a:pPr algn="just"/>
            <a:r>
              <a:rPr lang="es-ES" dirty="0"/>
              <a:t>Prevenir, controlar y mitigar el impacto ambiental asociado con el manejo de residuos sólidos y consumo de recursos en las actividades de la empresa.</a:t>
            </a:r>
          </a:p>
          <a:p>
            <a:pPr algn="just"/>
            <a:r>
              <a:rPr lang="es-ES" dirty="0"/>
              <a:t>Asegurar el cumplimiento de los requisitos legales aplicables en materia de seguridad, salud en el trabajo y medio ambiente.</a:t>
            </a:r>
          </a:p>
          <a:p>
            <a:pPr algn="just"/>
            <a:r>
              <a:rPr lang="es-ES" dirty="0"/>
              <a:t>Garantizar el mejoramiento continuo a través del sistema de gestión de seguridad y salud en el trabajo, medio ambiente y calidad.</a:t>
            </a:r>
          </a:p>
          <a:p>
            <a:pPr algn="just"/>
            <a:r>
              <a:rPr lang="es-ES" dirty="0"/>
              <a:t>Mantener un alto nivel de desempeño del personal contratado.</a:t>
            </a:r>
          </a:p>
          <a:p>
            <a:pPr algn="just"/>
            <a:r>
              <a:rPr lang="es-ES" dirty="0"/>
              <a:t>Potencializar la competencia de los trabajadores de la empresa.</a:t>
            </a:r>
          </a:p>
          <a:p>
            <a:pPr lvl="0" algn="just"/>
            <a:r>
              <a:rPr lang="es-MX" dirty="0"/>
              <a:t>Enfatizar la consulta y participación de los trabajadores y de sus representantes en el sistema de gestión integrado.</a:t>
            </a:r>
            <a:endParaRPr lang="es-ES" dirty="0"/>
          </a:p>
          <a:p>
            <a:pPr algn="just"/>
            <a:r>
              <a:rPr lang="es-ES" dirty="0"/>
              <a:t>Lograr las metas de rentabilidad de la organización y utilidad de los proyectos.</a:t>
            </a:r>
          </a:p>
          <a:p>
            <a:pPr algn="just"/>
            <a:r>
              <a:rPr lang="es-ES" dirty="0"/>
              <a:t>Aumentar el grado de satisfacción de nuestros clientes.</a:t>
            </a:r>
          </a:p>
          <a:p>
            <a:pPr algn="just"/>
            <a:endParaRPr lang="es-CO" dirty="0"/>
          </a:p>
        </p:txBody>
      </p:sp>
      <p:pic>
        <p:nvPicPr>
          <p:cNvPr id="2052" name="Picture 4" descr="https://toliturismo2014.files.wordpress.com/2014/10/foto-bosch-trabajo-en-equip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58" y="128661"/>
            <a:ext cx="2413156" cy="180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8589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18944" y="3011424"/>
            <a:ext cx="5730240" cy="2919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>
                <a:latin typeface="Arial Narrow" pitchFamily="34" charset="0"/>
              </a:rPr>
              <a:t>La Seguridad y Salud en el Trabajo (SST) es la disciplina que trata de la prevención de las lesiones y enfermedades causadas por las condiciones de trabajo, y de la protección y promoción de la salud de los trabajadores. </a:t>
            </a:r>
          </a:p>
          <a:p>
            <a:pPr marL="0" indent="0" algn="just">
              <a:buNone/>
            </a:pPr>
            <a:r>
              <a:rPr lang="es-CO" dirty="0">
                <a:latin typeface="Arial Narrow" pitchFamily="34" charset="0"/>
              </a:rPr>
              <a:t>Tiene por objeto mejorar las condiciones y el ambiente de trabajo, así como la salud en el trabajo, que conlleva la promoción y el mantenimiento del bienestar físico, mental y social de los trabajadores en todas las ocupaciones.</a:t>
            </a:r>
            <a:endParaRPr lang="es-CO" dirty="0"/>
          </a:p>
          <a:p>
            <a:endParaRPr lang="es-CO" dirty="0"/>
          </a:p>
        </p:txBody>
      </p:sp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 descr="C:\Users\user\Desktop\inicio_s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19" y="526098"/>
            <a:ext cx="5915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09" y="3060192"/>
            <a:ext cx="1716075" cy="24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5725" y="2054087"/>
            <a:ext cx="6279405" cy="397565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CO" sz="2000" dirty="0">
                <a:latin typeface="Arial Narrow" pitchFamily="34" charset="0"/>
              </a:rPr>
              <a:t>Son</a:t>
            </a:r>
            <a:r>
              <a:rPr lang="es-CO" sz="2000" b="1" dirty="0">
                <a:latin typeface="Arial Narrow" pitchFamily="34" charset="0"/>
              </a:rPr>
              <a:t> </a:t>
            </a:r>
            <a:r>
              <a:rPr lang="es-CO" sz="2000" dirty="0">
                <a:latin typeface="Arial Narrow" pitchFamily="34" charset="0"/>
              </a:rPr>
              <a:t>los peligros existentes en nuestra tarea laboral o en nuestro propio entorno o lugar de trabajo, que puede provocar accidentes o cualquier tipo de siniestros que, a su vez, sean factores que puedan provocarnos heridas, daños físicos o psicológicos, traumatismos, etc. </a:t>
            </a:r>
          </a:p>
          <a:p>
            <a:pPr marL="0" indent="0" algn="just">
              <a:buNone/>
            </a:pPr>
            <a:r>
              <a:rPr lang="es-CO" sz="2000" dirty="0">
                <a:latin typeface="Arial Narrow" pitchFamily="34" charset="0"/>
              </a:rPr>
              <a:t>Sea cual sea su posible efecto, siempre es negativo para nuestra salud.</a:t>
            </a:r>
          </a:p>
          <a:p>
            <a:pPr marL="0" indent="0" algn="just">
              <a:buNone/>
            </a:pPr>
            <a:r>
              <a:rPr lang="es-CO" sz="2000" dirty="0">
                <a:latin typeface="Arial Narrow" pitchFamily="34" charset="0"/>
              </a:rPr>
              <a:t>Estos riesgos se identifican, evalúan y definen controles  en un Panorama de Riesgos.</a:t>
            </a:r>
          </a:p>
          <a:p>
            <a:pPr marL="0" indent="0" algn="just">
              <a:buNone/>
            </a:pPr>
            <a:endParaRPr lang="es-CO" sz="2000" dirty="0">
              <a:latin typeface="Arial Narrow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000" b="1" dirty="0">
                <a:latin typeface="Arial Narrow" pitchFamily="34" charset="0"/>
              </a:rPr>
              <a:t>PELIGRO: 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 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potencial de causar lesiones y/o deterioro de la salud de los trabajadores. 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Ej.: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Piso mojado.</a:t>
            </a:r>
            <a:endParaRPr lang="es-CO" sz="2000" dirty="0">
              <a:latin typeface="Arial Narrow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000" b="1" dirty="0">
                <a:latin typeface="Arial Narrow" pitchFamily="34" charset="0"/>
              </a:rPr>
              <a:t>RIESGO: 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Combinación de la 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probabilidad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que ocurra un evento o se materialice el peligro. 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Ej.: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Caída.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O" sz="2000" b="1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CO" sz="20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CO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es-CO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pic>
        <p:nvPicPr>
          <p:cNvPr id="1026" name="Picture 2" descr="Resultado de imagen para riesgos labor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03" y="2259122"/>
            <a:ext cx="2980944" cy="2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35725" y="978232"/>
            <a:ext cx="8911687" cy="1280890"/>
          </a:xfrm>
        </p:spPr>
        <p:txBody>
          <a:bodyPr>
            <a:normAutofit/>
          </a:bodyPr>
          <a:lstStyle/>
          <a:p>
            <a:r>
              <a:rPr lang="es-CO" b="1" dirty="0"/>
              <a:t>Riesgos Laborales </a:t>
            </a:r>
          </a:p>
        </p:txBody>
      </p:sp>
    </p:spTree>
    <p:extLst>
      <p:ext uri="{BB962C8B-B14F-4D97-AF65-F5344CB8AC3E}">
        <p14:creationId xmlns:p14="http://schemas.microsoft.com/office/powerpoint/2010/main" val="405281671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5725" y="831928"/>
            <a:ext cx="8911687" cy="1280890"/>
          </a:xfrm>
        </p:spPr>
        <p:txBody>
          <a:bodyPr>
            <a:normAutofit/>
          </a:bodyPr>
          <a:lstStyle/>
          <a:p>
            <a:r>
              <a:rPr lang="es-CO" b="1" dirty="0"/>
              <a:t>Riesgos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3056" y="1733765"/>
            <a:ext cx="5499700" cy="4426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CO" b="1" dirty="0">
              <a:latin typeface="Comic Sans MS" panose="030F0702030302020204" pitchFamily="66" charset="0"/>
            </a:endParaRPr>
          </a:p>
          <a:p>
            <a:pPr algn="just"/>
            <a:r>
              <a:rPr lang="es-CO" sz="2200" b="1" dirty="0">
                <a:latin typeface="Arial Narrow" pitchFamily="34" charset="0"/>
              </a:rPr>
              <a:t>Biológico: </a:t>
            </a:r>
            <a:r>
              <a:rPr lang="es-CO" sz="2200" dirty="0">
                <a:latin typeface="Arial Narrow" pitchFamily="34" charset="0"/>
              </a:rPr>
              <a:t>Virus, bacterias, hongos, picaduras, parásitos, mordeduras.</a:t>
            </a:r>
          </a:p>
          <a:p>
            <a:pPr algn="just"/>
            <a:r>
              <a:rPr lang="es-CO" sz="2200" b="1" dirty="0">
                <a:latin typeface="Arial Narrow" pitchFamily="34" charset="0"/>
              </a:rPr>
              <a:t>Físico: </a:t>
            </a:r>
            <a:r>
              <a:rPr lang="es-CO" sz="2200" dirty="0">
                <a:latin typeface="Arial Narrow" pitchFamily="34" charset="0"/>
              </a:rPr>
              <a:t>Ruido, iluminación, vibración, temperaturas, radiaciones.</a:t>
            </a:r>
          </a:p>
          <a:p>
            <a:pPr algn="just"/>
            <a:r>
              <a:rPr lang="es-CO" sz="2200" b="1" dirty="0">
                <a:latin typeface="Arial Narrow" pitchFamily="34" charset="0"/>
              </a:rPr>
              <a:t>Químico: </a:t>
            </a:r>
            <a:r>
              <a:rPr lang="es-CO" sz="2200" dirty="0">
                <a:latin typeface="Arial Narrow" pitchFamily="34" charset="0"/>
              </a:rPr>
              <a:t>Polvos, fibras , líquidos, gases y vapores.</a:t>
            </a:r>
          </a:p>
          <a:p>
            <a:pPr algn="just"/>
            <a:r>
              <a:rPr lang="es-CO" sz="2200" b="1" dirty="0">
                <a:latin typeface="Arial Narrow" pitchFamily="34" charset="0"/>
              </a:rPr>
              <a:t>Psicosocial: </a:t>
            </a:r>
            <a:r>
              <a:rPr lang="es-CO" sz="2200" dirty="0">
                <a:latin typeface="Arial Narrow" pitchFamily="34" charset="0"/>
              </a:rPr>
              <a:t>Estilo de mando, carga mental, jornada de trabajo, etc.</a:t>
            </a:r>
          </a:p>
          <a:p>
            <a:pPr algn="just"/>
            <a:r>
              <a:rPr lang="es-CO" sz="2200" b="1" dirty="0">
                <a:latin typeface="Arial Narrow" pitchFamily="34" charset="0"/>
              </a:rPr>
              <a:t>Biomecánicos: </a:t>
            </a:r>
            <a:r>
              <a:rPr lang="es-CO" sz="2200" dirty="0">
                <a:latin typeface="Arial Narrow" pitchFamily="34" charset="0"/>
              </a:rPr>
              <a:t>Postura, esfuerzo, movimiento repetitivo, manipulación manual de cargas.</a:t>
            </a:r>
          </a:p>
          <a:p>
            <a:pPr algn="just"/>
            <a:r>
              <a:rPr lang="es-CO" sz="2200" b="1" dirty="0">
                <a:latin typeface="Arial Narrow" pitchFamily="34" charset="0"/>
              </a:rPr>
              <a:t>Fenómenos naturales: </a:t>
            </a:r>
            <a:r>
              <a:rPr lang="es-CO" sz="2200" dirty="0">
                <a:latin typeface="Arial Narrow" pitchFamily="34" charset="0"/>
              </a:rPr>
              <a:t>Sismos, vendaval, inundación, terremoto.</a:t>
            </a: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pic>
        <p:nvPicPr>
          <p:cNvPr id="3074" name="Picture 2" descr="http://images.slideplayer.es/6/1654745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28" y="2657856"/>
            <a:ext cx="3244570" cy="24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599" y="1328928"/>
            <a:ext cx="9339729" cy="5010912"/>
          </a:xfrm>
        </p:spPr>
        <p:txBody>
          <a:bodyPr>
            <a:normAutofit fontScale="77500" lnSpcReduction="20000"/>
          </a:bodyPr>
          <a:lstStyle/>
          <a:p>
            <a:r>
              <a:rPr lang="es-CO" sz="2800" b="1" dirty="0">
                <a:solidFill>
                  <a:schemeClr val="tx1"/>
                </a:solidFill>
                <a:latin typeface="Arial Narrow" pitchFamily="34" charset="0"/>
              </a:rPr>
              <a:t>Condiciones de seguridad</a:t>
            </a:r>
          </a:p>
          <a:p>
            <a:pPr marL="0" indent="0">
              <a:buNone/>
            </a:pPr>
            <a:endParaRPr lang="es-CO" sz="2600" dirty="0"/>
          </a:p>
          <a:p>
            <a:pPr>
              <a:buFont typeface="Wingdings" pitchFamily="2" charset="2"/>
              <a:buChar char="ü"/>
            </a:pPr>
            <a:r>
              <a:rPr lang="es-CO" sz="2900" b="1" dirty="0">
                <a:latin typeface="Arial Narrow" pitchFamily="34" charset="0"/>
              </a:rPr>
              <a:t>Mecánico:</a:t>
            </a:r>
            <a:r>
              <a:rPr lang="es-CO" sz="2900" dirty="0">
                <a:latin typeface="Arial Narrow" pitchFamily="34" charset="0"/>
              </a:rPr>
              <a:t> Elementos de máquinas y herramientas.</a:t>
            </a:r>
          </a:p>
          <a:p>
            <a:pPr>
              <a:buFont typeface="Wingdings" pitchFamily="2" charset="2"/>
              <a:buChar char="ü"/>
            </a:pPr>
            <a:r>
              <a:rPr lang="es-CO" sz="2900" b="1" dirty="0">
                <a:latin typeface="Arial Narrow" pitchFamily="34" charset="0"/>
              </a:rPr>
              <a:t>Locativo:</a:t>
            </a:r>
            <a:r>
              <a:rPr lang="es-CO" sz="2900" dirty="0">
                <a:latin typeface="Arial Narrow" pitchFamily="34" charset="0"/>
              </a:rPr>
              <a:t> Condiciones de orden y aseo.</a:t>
            </a:r>
          </a:p>
          <a:p>
            <a:pPr>
              <a:buFont typeface="Wingdings" pitchFamily="2" charset="2"/>
              <a:buChar char="ü"/>
            </a:pPr>
            <a:r>
              <a:rPr lang="es-CO" sz="2900" b="1" dirty="0">
                <a:latin typeface="Arial Narrow" pitchFamily="34" charset="0"/>
              </a:rPr>
              <a:t>Eléctrico: </a:t>
            </a:r>
            <a:r>
              <a:rPr lang="es-CO" sz="2900" dirty="0">
                <a:latin typeface="Arial Narrow" pitchFamily="34" charset="0"/>
              </a:rPr>
              <a:t>Alta y baja tensión estática.</a:t>
            </a:r>
          </a:p>
          <a:p>
            <a:pPr>
              <a:buFont typeface="Wingdings" pitchFamily="2" charset="2"/>
              <a:buChar char="ü"/>
            </a:pPr>
            <a:r>
              <a:rPr lang="es-CO" sz="2900" b="1" dirty="0">
                <a:latin typeface="Arial Narrow" pitchFamily="34" charset="0"/>
              </a:rPr>
              <a:t>Tecnológico: </a:t>
            </a:r>
            <a:r>
              <a:rPr lang="es-CO" sz="2900" dirty="0">
                <a:latin typeface="Arial Narrow" pitchFamily="34" charset="0"/>
              </a:rPr>
              <a:t>Explosión, incendio.</a:t>
            </a:r>
          </a:p>
          <a:p>
            <a:pPr>
              <a:buFont typeface="Wingdings" pitchFamily="2" charset="2"/>
              <a:buChar char="ü"/>
            </a:pPr>
            <a:r>
              <a:rPr lang="es-CO" sz="2900" b="1" dirty="0">
                <a:latin typeface="Arial Narrow" pitchFamily="34" charset="0"/>
              </a:rPr>
              <a:t>Accidentes de tránsito</a:t>
            </a:r>
          </a:p>
          <a:p>
            <a:pPr>
              <a:buFont typeface="Wingdings" pitchFamily="2" charset="2"/>
              <a:buChar char="ü"/>
            </a:pPr>
            <a:r>
              <a:rPr lang="es-CO" sz="2900" b="1" dirty="0">
                <a:latin typeface="Arial Narrow" pitchFamily="34" charset="0"/>
              </a:rPr>
              <a:t>Públicos: </a:t>
            </a:r>
            <a:r>
              <a:rPr lang="es-CO" sz="2900" dirty="0">
                <a:latin typeface="Arial Narrow" pitchFamily="34" charset="0"/>
              </a:rPr>
              <a:t>Robos, atracos, atentados.</a:t>
            </a:r>
          </a:p>
          <a:p>
            <a:pPr>
              <a:buFont typeface="Wingdings" pitchFamily="2" charset="2"/>
              <a:buChar char="ü"/>
            </a:pPr>
            <a:r>
              <a:rPr lang="es-CO" sz="2900" b="1" dirty="0">
                <a:latin typeface="Arial Narrow" pitchFamily="34" charset="0"/>
              </a:rPr>
              <a:t>Trabajo en alturas: </a:t>
            </a:r>
            <a:r>
              <a:rPr lang="es-CO" sz="2900" dirty="0">
                <a:latin typeface="Arial Narrow" pitchFamily="34" charset="0"/>
              </a:rPr>
              <a:t>Por encima de 2.00 mts.</a:t>
            </a:r>
          </a:p>
          <a:p>
            <a:pPr>
              <a:buFont typeface="Wingdings" pitchFamily="2" charset="2"/>
              <a:buChar char="ü"/>
            </a:pPr>
            <a:r>
              <a:rPr lang="es-CO" sz="2900" b="1" dirty="0">
                <a:latin typeface="Arial Narrow" pitchFamily="34" charset="0"/>
              </a:rPr>
              <a:t>Espacios confinados: </a:t>
            </a:r>
            <a:r>
              <a:rPr lang="es-CO" sz="2900" dirty="0">
                <a:latin typeface="Arial Narrow" pitchFamily="34" charset="0"/>
              </a:rPr>
              <a:t> Área que tiene limitadas o restringidas la entrada o la salida y que no resulta apropiada para que el hombre la ocupe de manera permanente o continua.</a:t>
            </a:r>
            <a:br>
              <a:rPr lang="es-CO" sz="2900" dirty="0">
                <a:latin typeface="Arial Narrow" pitchFamily="34" charset="0"/>
              </a:rPr>
            </a:br>
            <a:br>
              <a:rPr lang="es-CO" sz="2900" dirty="0">
                <a:latin typeface="Arial Narrow" pitchFamily="34" charset="0"/>
              </a:rPr>
            </a:br>
            <a:endParaRPr lang="es-CO" sz="2900" dirty="0">
              <a:latin typeface="Arial Narrow" pitchFamily="34" charset="0"/>
            </a:endParaRPr>
          </a:p>
          <a:p>
            <a:endParaRPr lang="es-CO" dirty="0"/>
          </a:p>
        </p:txBody>
      </p:sp>
      <p:pic>
        <p:nvPicPr>
          <p:cNvPr id="5122" name="Picture 2" descr="http://blog.mhmcontralorias.com/wp-content/uploads/2014/09/Pictograma_COMAD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60" y="2032937"/>
            <a:ext cx="3316524" cy="22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4831" y="890016"/>
            <a:ext cx="4535425" cy="580670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O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Accidente de trabajo (AT)</a:t>
            </a:r>
          </a:p>
          <a:p>
            <a:pPr marL="0" indent="0" algn="just">
              <a:buNone/>
            </a:pPr>
            <a:r>
              <a:rPr lang="es-CO" sz="2700" b="1" dirty="0">
                <a:solidFill>
                  <a:srgbClr val="0070C0"/>
                </a:solidFill>
                <a:latin typeface="Arial Narrow" pitchFamily="34" charset="0"/>
              </a:rPr>
              <a:t>(Resolución 1401 de 2007)</a:t>
            </a:r>
          </a:p>
          <a:p>
            <a:pPr marL="0" indent="0" algn="just">
              <a:buNone/>
            </a:pPr>
            <a:endParaRPr lang="es-CO" sz="27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CO" sz="2700" dirty="0">
                <a:latin typeface="Arial Narrow" pitchFamily="34" charset="0"/>
              </a:rPr>
              <a:t>Todo suceso repentino que sobrevenga por causa o con ocasión del trabajo, y que produzca en el trabajador una lesión orgánica, una perturbación funcional o psiquiátrica, una invalidez o la muerte. </a:t>
            </a:r>
          </a:p>
          <a:p>
            <a:pPr marL="0" indent="0" algn="just">
              <a:buNone/>
            </a:pPr>
            <a:r>
              <a:rPr lang="es-CO" sz="2700" dirty="0">
                <a:latin typeface="Arial Narrow" pitchFamily="34" charset="0"/>
              </a:rPr>
              <a:t>Es también accidente de trabajo aquel que se produce durante la ejecución de órdenes del empleador, o contratante durante la ejecución de una labor bajo su autoridad, aún fuera del lugar y horas de trabajo. </a:t>
            </a:r>
          </a:p>
          <a:p>
            <a:pPr marL="0" indent="0" algn="just">
              <a:buNone/>
            </a:pPr>
            <a:r>
              <a:rPr lang="es-CO" sz="2700" dirty="0">
                <a:latin typeface="Arial Narrow" pitchFamily="34" charset="0"/>
              </a:rPr>
              <a:t>Igualmente se considera accidente de trabajo el que se produzca durante el traslado de los trabajadores o contratistas desde su residencia a los lugares de trabajo o viceversa, cuando el transporte lo suministre el empleador.</a:t>
            </a:r>
          </a:p>
          <a:p>
            <a:pPr marL="0" indent="0">
              <a:buNone/>
            </a:pPr>
            <a:br>
              <a:rPr lang="es-CO" dirty="0"/>
            </a:br>
            <a:br>
              <a:rPr lang="es-CO" dirty="0"/>
            </a:br>
            <a:endParaRPr lang="es-CO" dirty="0"/>
          </a:p>
          <a:p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4294967295"/>
          </p:nvPr>
        </p:nvSpPr>
        <p:spPr>
          <a:xfrm>
            <a:off x="7197112" y="751562"/>
            <a:ext cx="4441645" cy="6106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800" b="1" dirty="0">
                <a:latin typeface="Arial Narrow" panose="020B0606020202030204" pitchFamily="34" charset="0"/>
              </a:rPr>
              <a:t>Qué hacer en caso de AT:</a:t>
            </a:r>
          </a:p>
          <a:p>
            <a:pPr marL="0" indent="0" algn="just">
              <a:buNone/>
            </a:pPr>
            <a:endParaRPr lang="es-CO" sz="1800" b="1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CO" sz="1800" b="1" dirty="0">
              <a:latin typeface="Arial Narrow" panose="020B0606020202030204" pitchFamily="34" charset="0"/>
            </a:endParaRPr>
          </a:p>
          <a:p>
            <a:pPr algn="just"/>
            <a:r>
              <a:rPr lang="es-CO" dirty="0">
                <a:latin typeface="Arial Narrow" pitchFamily="34" charset="0"/>
              </a:rPr>
              <a:t>Reportarlo inmediatamente a al jefe inmediato o a la persona a cargo de HSEQ.</a:t>
            </a:r>
            <a:endParaRPr lang="es-CO" sz="1800" dirty="0">
              <a:latin typeface="Arial Narrow" pitchFamily="34" charset="0"/>
            </a:endParaRPr>
          </a:p>
          <a:p>
            <a:pPr algn="just"/>
            <a:r>
              <a:rPr lang="es-CO" sz="1800" b="1" dirty="0">
                <a:latin typeface="Arial Narrow" pitchFamily="34" charset="0"/>
              </a:rPr>
              <a:t>Primeros Auxilios: </a:t>
            </a:r>
            <a:r>
              <a:rPr lang="es-CO" sz="1800" dirty="0">
                <a:latin typeface="Arial Narrow" pitchFamily="34" charset="0"/>
              </a:rPr>
              <a:t>Recibir oportunamente los primeros auxilios necesarios. </a:t>
            </a:r>
          </a:p>
          <a:p>
            <a:pPr algn="just"/>
            <a:r>
              <a:rPr lang="es-CO" sz="1800" b="1" dirty="0">
                <a:latin typeface="Arial Narrow" pitchFamily="34" charset="0"/>
              </a:rPr>
              <a:t>Traslado del paciente: </a:t>
            </a:r>
            <a:r>
              <a:rPr lang="es-CO" sz="1800" dirty="0">
                <a:latin typeface="Arial Narrow" pitchFamily="34" charset="0"/>
              </a:rPr>
              <a:t>Remitir al trabajador accidentado al</a:t>
            </a:r>
            <a:r>
              <a:rPr lang="es-CO" sz="1800" b="1" dirty="0">
                <a:latin typeface="Arial Narrow" pitchFamily="34" charset="0"/>
              </a:rPr>
              <a:t> </a:t>
            </a:r>
            <a:r>
              <a:rPr lang="es-CO" sz="1800" dirty="0">
                <a:latin typeface="Arial Narrow" pitchFamily="34" charset="0"/>
              </a:rPr>
              <a:t>centro asistencial de urgencias más cercano si el caso lo requiere, o a su IPS.</a:t>
            </a:r>
          </a:p>
          <a:p>
            <a:pPr algn="just"/>
            <a:r>
              <a:rPr lang="es-CO" sz="1800" dirty="0">
                <a:latin typeface="Arial Narrow" pitchFamily="34" charset="0"/>
              </a:rPr>
              <a:t>Reportar el accidente a la ARL (</a:t>
            </a:r>
            <a:r>
              <a:rPr lang="es-CO" dirty="0">
                <a:latin typeface="Arial Narrow" pitchFamily="34" charset="0"/>
              </a:rPr>
              <a:t>Positiva</a:t>
            </a:r>
            <a:r>
              <a:rPr lang="es-CO" sz="1800" dirty="0">
                <a:latin typeface="Arial Narrow" pitchFamily="34" charset="0"/>
              </a:rPr>
              <a:t>) dentro de los </a:t>
            </a:r>
            <a:r>
              <a:rPr lang="es-CO" b="1" dirty="0">
                <a:latin typeface="Arial Narrow" pitchFamily="34" charset="0"/>
              </a:rPr>
              <a:t>dos días hábiles siguientes</a:t>
            </a:r>
            <a:r>
              <a:rPr lang="es-CO" sz="1800" dirty="0">
                <a:latin typeface="Arial Narrow" pitchFamily="34" charset="0"/>
              </a:rPr>
              <a:t> a la ocurrencia </a:t>
            </a:r>
            <a:r>
              <a:rPr lang="es-CO" dirty="0">
                <a:latin typeface="Arial Narrow" pitchFamily="34" charset="0"/>
              </a:rPr>
              <a:t>d</a:t>
            </a:r>
            <a:r>
              <a:rPr lang="es-CO" sz="1800" dirty="0">
                <a:latin typeface="Arial Narrow" pitchFamily="34" charset="0"/>
              </a:rPr>
              <a:t>el accidente.</a:t>
            </a:r>
          </a:p>
          <a:p>
            <a:pPr marL="0" indent="0">
              <a:buNone/>
            </a:pPr>
            <a:endParaRPr lang="es-CO" sz="1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CO" b="1" dirty="0">
              <a:latin typeface="Comic Sans MS" panose="030F0702030302020204" pitchFamily="66" charset="0"/>
            </a:endParaRPr>
          </a:p>
          <a:p>
            <a:endParaRPr lang="es-CO" b="1" dirty="0">
              <a:latin typeface="Comic Sans MS" panose="030F0702030302020204" pitchFamily="66" charset="0"/>
            </a:endParaRPr>
          </a:p>
          <a:p>
            <a:endParaRPr lang="es-CO" dirty="0"/>
          </a:p>
        </p:txBody>
      </p:sp>
      <p:pic>
        <p:nvPicPr>
          <p:cNvPr id="7182" name="Picture 14" descr="http://cdn.marketplaceimages.windowsphone.com/v8/images/33dc4e2c-cd64-4a38-bc19-7c43e33d6cff?imageType=ws_icon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083" y="5274137"/>
            <a:ext cx="1516181" cy="14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008" y="5274138"/>
            <a:ext cx="1004837" cy="14225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339" y="5274138"/>
            <a:ext cx="1588743" cy="1417981"/>
          </a:xfrm>
          <a:prstGeom prst="rect">
            <a:avLst/>
          </a:prstGeom>
        </p:spPr>
      </p:pic>
      <p:pic>
        <p:nvPicPr>
          <p:cNvPr id="9218" name="Picture 2" descr="http://www.grupoqualia.net/blog/wp-content/uploads/2015/11/trabajador-lesiona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576" y="690601"/>
            <a:ext cx="852183" cy="12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8329" y="969692"/>
            <a:ext cx="4752759" cy="56139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Incidente de trabajo</a:t>
            </a:r>
            <a:endParaRPr lang="es-ES" sz="2800" dirty="0">
              <a:solidFill>
                <a:schemeClr val="accent3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ES" sz="2100" dirty="0">
              <a:solidFill>
                <a:schemeClr val="accent3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2100" dirty="0">
                <a:latin typeface="Arial Narrow" panose="020B0606020202030204" pitchFamily="34" charset="0"/>
              </a:rPr>
              <a:t>Es un evento relacionado con el trabajo, que da lugar o tiene el potencial de ser un accidente, en el que hubo personas involucradas sin que sufrieran lesiones o se presentaran daños a la propiedad y/o perdida en los procesos.</a:t>
            </a:r>
          </a:p>
          <a:p>
            <a:pPr marL="0" indent="0" algn="just">
              <a:buNone/>
            </a:pPr>
            <a:endParaRPr lang="es-ES" sz="2100" dirty="0">
              <a:latin typeface="Arial Narrow" panose="020B0606020202030204" pitchFamily="34" charset="0"/>
            </a:endParaRPr>
          </a:p>
          <a:p>
            <a:pPr lvl="0" algn="just"/>
            <a:r>
              <a:rPr lang="es-ES" sz="2100" dirty="0">
                <a:latin typeface="Arial Narrow" panose="020B0606020202030204" pitchFamily="34" charset="0"/>
              </a:rPr>
              <a:t> También se puede denominar como “casi-accidente” (situación en la que casi ocurre un accidente).</a:t>
            </a:r>
            <a:endParaRPr lang="es-CO" sz="21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ES" sz="2100" dirty="0">
                <a:latin typeface="Arial Narrow" panose="020B0606020202030204" pitchFamily="34" charset="0"/>
              </a:rPr>
              <a:t> </a:t>
            </a:r>
            <a:endParaRPr lang="es-CO" sz="2100" b="1" dirty="0">
              <a:latin typeface="Arial Narrow" panose="020B060602020203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428329" y="315017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CO" sz="3200" b="1" dirty="0"/>
          </a:p>
        </p:txBody>
      </p:sp>
      <p:pic>
        <p:nvPicPr>
          <p:cNvPr id="8196" name="Picture 4" descr="http://www.teletrabajo.gov.co/622/articles-8431_grafica_accidente_traba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59" y="4016534"/>
            <a:ext cx="1828383" cy="19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sultado de imagen para incidente de trabaj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6" r="1176"/>
          <a:stretch/>
        </p:blipFill>
        <p:spPr bwMode="auto">
          <a:xfrm>
            <a:off x="7581920" y="2296733"/>
            <a:ext cx="3758096" cy="1043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69806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1877" y="827161"/>
            <a:ext cx="8911687" cy="973042"/>
          </a:xfrm>
        </p:spPr>
        <p:txBody>
          <a:bodyPr>
            <a:normAutofit/>
          </a:bodyPr>
          <a:lstStyle/>
          <a:p>
            <a:r>
              <a:rPr lang="es-CO" sz="4000" b="1" dirty="0">
                <a:latin typeface="Arial Narrow" pitchFamily="34" charset="0"/>
              </a:rPr>
              <a:t>Recomendaciones Generales COVID 19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69958" y="2015430"/>
            <a:ext cx="7341519" cy="4015409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es-CO" sz="2400" dirty="0">
                <a:solidFill>
                  <a:srgbClr val="FFC000"/>
                </a:solidFill>
                <a:latin typeface="Arial Narrow" pitchFamily="34" charset="0"/>
              </a:rPr>
              <a:t>Lavado de manos: </a:t>
            </a:r>
            <a:r>
              <a:rPr lang="es-CO" sz="2400" dirty="0">
                <a:solidFill>
                  <a:schemeClr val="tx1"/>
                </a:solidFill>
                <a:latin typeface="Arial Narrow" pitchFamily="34" charset="0"/>
              </a:rPr>
              <a:t>Cada 3 horas al menos por 20 segundos con agua y jabón o desinfección con gel antibacterial.</a:t>
            </a:r>
          </a:p>
          <a:p>
            <a:pPr lvl="1" algn="just">
              <a:buFont typeface="Wingdings" pitchFamily="2" charset="2"/>
              <a:buChar char="v"/>
            </a:pPr>
            <a:r>
              <a:rPr lang="es-CO" sz="2400" dirty="0">
                <a:solidFill>
                  <a:srgbClr val="FFC000"/>
                </a:solidFill>
                <a:latin typeface="Arial Narrow" pitchFamily="34" charset="0"/>
              </a:rPr>
              <a:t>Distanciamiento físico: </a:t>
            </a:r>
            <a:r>
              <a:rPr lang="es-CO" sz="2400" dirty="0">
                <a:solidFill>
                  <a:schemeClr val="tx1"/>
                </a:solidFill>
                <a:latin typeface="Arial Narrow" pitchFamily="34" charset="0"/>
              </a:rPr>
              <a:t>Evitar aglomeraciones.</a:t>
            </a:r>
          </a:p>
          <a:p>
            <a:pPr lvl="1" algn="just">
              <a:buFont typeface="Wingdings" pitchFamily="2" charset="2"/>
              <a:buChar char="v"/>
            </a:pPr>
            <a:r>
              <a:rPr lang="es-CO" sz="2400" dirty="0">
                <a:solidFill>
                  <a:srgbClr val="FFC000"/>
                </a:solidFill>
                <a:latin typeface="Arial Narrow" pitchFamily="34" charset="0"/>
              </a:rPr>
              <a:t>Higiene respiratoria: </a:t>
            </a:r>
            <a:r>
              <a:rPr lang="es-CO" sz="2400" dirty="0">
                <a:solidFill>
                  <a:schemeClr val="tx1"/>
                </a:solidFill>
                <a:latin typeface="Arial Narrow" pitchFamily="34" charset="0"/>
              </a:rPr>
              <a:t>Taparse al toser o estornudar, no tocarse ojos, nariz y boca. </a:t>
            </a:r>
          </a:p>
          <a:p>
            <a:pPr lvl="1" algn="just">
              <a:buFont typeface="Wingdings" pitchFamily="2" charset="2"/>
              <a:buChar char="v"/>
            </a:pPr>
            <a:r>
              <a:rPr lang="es-CO" sz="2400" dirty="0">
                <a:solidFill>
                  <a:srgbClr val="FFC000"/>
                </a:solidFill>
                <a:latin typeface="Arial Narrow" pitchFamily="34" charset="0"/>
              </a:rPr>
              <a:t>Usa Elementos de protección personal: </a:t>
            </a:r>
            <a:r>
              <a:rPr lang="es-CO" sz="2400" dirty="0">
                <a:solidFill>
                  <a:schemeClr val="tx1"/>
                </a:solidFill>
                <a:latin typeface="Arial Narrow" pitchFamily="34" charset="0"/>
              </a:rPr>
              <a:t>Tapabocas cuando presente síntomas de gripe o alguna comorbilidad.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s-CO" sz="1200" b="1" dirty="0"/>
          </a:p>
          <a:p>
            <a:endParaRPr lang="es-CO" dirty="0"/>
          </a:p>
        </p:txBody>
      </p:sp>
      <p:pic>
        <p:nvPicPr>
          <p:cNvPr id="5" name="Picture 2" descr="Actualización más reciente acerca de la COVID-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r="25892"/>
          <a:stretch/>
        </p:blipFill>
        <p:spPr bwMode="auto">
          <a:xfrm>
            <a:off x="9428469" y="2773144"/>
            <a:ext cx="2187145" cy="21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620046" y="1150820"/>
            <a:ext cx="8279602" cy="53353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Enfermedad laboral (EL)</a:t>
            </a:r>
          </a:p>
          <a:p>
            <a:pPr marL="0" indent="0" algn="just">
              <a:buNone/>
            </a:pPr>
            <a:r>
              <a:rPr lang="es-CO" sz="2800" b="1" dirty="0">
                <a:solidFill>
                  <a:srgbClr val="0070C0"/>
                </a:solidFill>
                <a:latin typeface="Arial Narrow" pitchFamily="34" charset="0"/>
              </a:rPr>
              <a:t>(Ley 1562 de 2012)</a:t>
            </a:r>
          </a:p>
          <a:p>
            <a:pPr marL="0" indent="0" algn="just">
              <a:buNone/>
            </a:pPr>
            <a:endParaRPr lang="es-CO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CO" sz="2100" dirty="0">
                <a:latin typeface="Arial Narrow" pitchFamily="34" charset="0"/>
              </a:rPr>
              <a:t>Es enfermedad laboral la contraída como resultado de la exposición a factores de riesgo inherentes a la actividad laboral o del medio en el que el trabajador se ha visto obligado a trabajar.  </a:t>
            </a:r>
          </a:p>
          <a:p>
            <a:pPr marL="0" indent="0" algn="just">
              <a:buNone/>
            </a:pPr>
            <a:br>
              <a:rPr lang="es-CO" sz="2100" dirty="0">
                <a:latin typeface="Arial Narrow" pitchFamily="34" charset="0"/>
              </a:rPr>
            </a:br>
            <a:endParaRPr lang="es-CO" sz="2100" dirty="0">
              <a:latin typeface="Arial Narrow" pitchFamily="34" charset="0"/>
            </a:endParaRPr>
          </a:p>
        </p:txBody>
      </p:sp>
      <p:pic>
        <p:nvPicPr>
          <p:cNvPr id="2050" name="Picture 2" descr="Resultado de imagen para enfermedad lab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8" y="4236885"/>
            <a:ext cx="3779520" cy="21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511551" y="1109473"/>
            <a:ext cx="8873907" cy="5169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Programas de Gestión de Seguridad y Salud en el Trabajo: </a:t>
            </a:r>
            <a:r>
              <a:rPr lang="es-CO" sz="1900" dirty="0">
                <a:latin typeface="Arial Narrow" pitchFamily="34" charset="0"/>
              </a:rPr>
              <a:t>Comprende las actividades encaminadas a prevenir y proteger la integridad de los trabajadores, contratistas y visitantes, en el espacio de la empresa.</a:t>
            </a:r>
          </a:p>
          <a:p>
            <a:pPr marL="0" indent="0" algn="just">
              <a:buNone/>
            </a:pPr>
            <a:endParaRPr lang="es-CO" sz="1900" dirty="0">
              <a:latin typeface="Arial Narrow" pitchFamily="34" charset="0"/>
            </a:endParaRPr>
          </a:p>
          <a:p>
            <a:r>
              <a:rPr lang="es-CO" sz="1900" dirty="0">
                <a:latin typeface="Arial Narrow" pitchFamily="34" charset="0"/>
              </a:rPr>
              <a:t>Higiene y Seguridad Industrial</a:t>
            </a:r>
          </a:p>
          <a:p>
            <a:r>
              <a:rPr lang="es-CO" sz="1900" dirty="0">
                <a:latin typeface="Arial Narrow" pitchFamily="34" charset="0"/>
              </a:rPr>
              <a:t>Medicina Preventiva</a:t>
            </a:r>
          </a:p>
          <a:p>
            <a:pPr algn="just"/>
            <a:r>
              <a:rPr lang="es-CO" sz="1900" dirty="0">
                <a:latin typeface="Arial Narrow" pitchFamily="34" charset="0"/>
              </a:rPr>
              <a:t>Biomecánico</a:t>
            </a:r>
          </a:p>
          <a:p>
            <a:pPr algn="just"/>
            <a:r>
              <a:rPr lang="es-CO" sz="1900" dirty="0">
                <a:latin typeface="Arial Narrow" pitchFamily="34" charset="0"/>
              </a:rPr>
              <a:t>Estilos de Vida y Trabajo Saludable</a:t>
            </a:r>
          </a:p>
          <a:p>
            <a:pPr algn="just"/>
            <a:r>
              <a:rPr lang="es-CO" sz="1900" dirty="0">
                <a:latin typeface="Arial Narrow" pitchFamily="34" charset="0"/>
              </a:rPr>
              <a:t>Seguridad Vial</a:t>
            </a:r>
          </a:p>
          <a:p>
            <a:pPr algn="just"/>
            <a:r>
              <a:rPr lang="es-CO" sz="1900" dirty="0">
                <a:latin typeface="Arial Narrow" pitchFamily="34" charset="0"/>
              </a:rPr>
              <a:t>Psicosocial</a:t>
            </a:r>
          </a:p>
          <a:p>
            <a:pPr algn="just"/>
            <a:r>
              <a:rPr lang="es-CO" sz="1900" dirty="0">
                <a:latin typeface="Arial Narrow" pitchFamily="34" charset="0"/>
              </a:rPr>
              <a:t>Bienestar Laboral</a:t>
            </a:r>
          </a:p>
          <a:p>
            <a:pPr algn="just"/>
            <a:endParaRPr lang="es-CO" sz="2300" dirty="0">
              <a:latin typeface="Arial Narrow" pitchFamily="34" charset="0"/>
            </a:endParaRPr>
          </a:p>
          <a:p>
            <a:pPr algn="just"/>
            <a:endParaRPr lang="es-CO" sz="2300" dirty="0">
              <a:latin typeface="Arial Narrow" pitchFamily="34" charset="0"/>
            </a:endParaRPr>
          </a:p>
          <a:p>
            <a:pPr algn="just"/>
            <a:endParaRPr lang="es-CO" sz="2300" dirty="0">
              <a:latin typeface="Arial Narrow" pitchFamily="34" charset="0"/>
            </a:endParaRPr>
          </a:p>
          <a:p>
            <a:pPr algn="just"/>
            <a:endParaRPr lang="es-CO" sz="23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CO" sz="2300" dirty="0">
              <a:latin typeface="Arial Narrow" pitchFamily="34" charset="0"/>
            </a:endParaRPr>
          </a:p>
          <a:p>
            <a:pPr marL="0" indent="0">
              <a:buNone/>
            </a:pPr>
            <a:endParaRPr lang="es-CO" dirty="0">
              <a:latin typeface="Arial Narrow" pitchFamily="34" charset="0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66" y="2931858"/>
            <a:ext cx="3292893" cy="24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0188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3328" y="2383218"/>
            <a:ext cx="8717280" cy="41151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Plan de Emergencias</a:t>
            </a:r>
          </a:p>
          <a:p>
            <a:pPr marL="0" indent="0" algn="just">
              <a:buNone/>
            </a:pPr>
            <a:r>
              <a:rPr lang="es-CO" sz="2000" b="1" dirty="0">
                <a:solidFill>
                  <a:srgbClr val="0070C0"/>
                </a:solidFill>
                <a:latin typeface="Arial Narrow" pitchFamily="34" charset="0"/>
              </a:rPr>
              <a:t>(Decreto 2157 de 2007)</a:t>
            </a:r>
          </a:p>
          <a:p>
            <a:pPr marL="0" indent="0" algn="just">
              <a:buNone/>
            </a:pPr>
            <a:endParaRPr lang="es-CO" sz="2000" b="1" dirty="0">
              <a:solidFill>
                <a:schemeClr val="accent3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CO" sz="2000" dirty="0">
                <a:latin typeface="Arial Narrow" pitchFamily="34" charset="0"/>
              </a:rPr>
              <a:t>Un Plan de Emergencia es un conjunto de medidas destinadas a hacer frente a situaciones de riesgo, minimizando los efectos que sobre las personas y enseres se pudieran derivar y garantizando la evacuación segura de sus ocupantes, si fuese necesaria. </a:t>
            </a:r>
          </a:p>
          <a:p>
            <a:pPr marL="0" indent="0" algn="just">
              <a:buNone/>
            </a:pPr>
            <a:endParaRPr lang="es-CO" sz="20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CO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Brigadas de Emergencia</a:t>
            </a:r>
          </a:p>
          <a:p>
            <a:pPr marL="0" indent="0" algn="just">
              <a:buNone/>
            </a:pPr>
            <a:r>
              <a:rPr lang="es-CO" sz="2000" dirty="0">
                <a:latin typeface="Arial Narrow" pitchFamily="34" charset="0"/>
              </a:rPr>
              <a:t>Primeros auxilios, control de incendios, evacuación y ambiental.</a:t>
            </a:r>
          </a:p>
          <a:p>
            <a:pPr marL="0" indent="0" algn="just">
              <a:buNone/>
            </a:pPr>
            <a:endParaRPr lang="es-CO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es-CO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40992" y="825445"/>
            <a:ext cx="9008462" cy="954587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Comic Sans MS" panose="030F0702030302020204" pitchFamily="66" charset="0"/>
              </a:rPr>
              <a:t>Prevención, preparación y respuesta ante emergencias</a:t>
            </a:r>
          </a:p>
        </p:txBody>
      </p:sp>
      <p:pic>
        <p:nvPicPr>
          <p:cNvPr id="5122" name="Picture 2" descr="Resultado de imagen para plan de emerge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01" y="1804098"/>
            <a:ext cx="25622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8278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53089921"/>
              </p:ext>
            </p:extLst>
          </p:nvPr>
        </p:nvGraphicFramePr>
        <p:xfrm>
          <a:off x="3291840" y="2145792"/>
          <a:ext cx="6278880" cy="435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40992" y="825445"/>
            <a:ext cx="9008462" cy="954587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Comic Sans MS" panose="030F0702030302020204" pitchFamily="66" charset="0"/>
              </a:rPr>
              <a:t>Prevención, preparación y respuesta ante emergencias</a:t>
            </a:r>
          </a:p>
        </p:txBody>
      </p:sp>
    </p:spTree>
    <p:extLst>
      <p:ext uri="{BB962C8B-B14F-4D97-AF65-F5344CB8AC3E}">
        <p14:creationId xmlns:p14="http://schemas.microsoft.com/office/powerpoint/2010/main" val="134019747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618" y="508453"/>
            <a:ext cx="8727492" cy="793874"/>
          </a:xfrm>
        </p:spPr>
        <p:txBody>
          <a:bodyPr/>
          <a:lstStyle/>
          <a:p>
            <a:r>
              <a:rPr lang="es-CO" b="1" dirty="0">
                <a:latin typeface="Comic Sans MS" panose="030F0702030302020204" pitchFamily="66" charset="0"/>
              </a:rPr>
              <a:t>Comités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4216" y="1535312"/>
            <a:ext cx="9314688" cy="50873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O" b="1" dirty="0">
                <a:latin typeface="Arial Narrow" panose="020B0606020202030204" pitchFamily="34" charset="0"/>
              </a:rPr>
              <a:t>Comité paritario de Seguridad y Salud en el trabajo (COPASST): </a:t>
            </a:r>
            <a:r>
              <a:rPr lang="es-CO" dirty="0">
                <a:latin typeface="Arial Narrow" panose="020B0606020202030204" pitchFamily="34" charset="0"/>
              </a:rPr>
              <a:t>Es un organismo encargado de velar por el funcionamiento del Sistema de Gestión de Seguridad y Salud en el Trabajo de las empresas. Se llama comité paritario por que se integra con un número de trabajadores igual al número de representantes del empleador.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Actúa como instrumento de vigilancia para el cumplimiento de los Programas de Seguridad y Salud en el Trabajo.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Participa de las actividades de promoción, divulgación e información del SG-SST.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Realiza inspecciones de seguridad a los ambientes.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Colabora con la investigación de los accidentes de trabajo.</a:t>
            </a:r>
          </a:p>
          <a:p>
            <a:pPr marL="0" indent="0" algn="just">
              <a:buNone/>
            </a:pPr>
            <a:endParaRPr lang="es-CO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CO" b="1" dirty="0">
                <a:latin typeface="Arial Narrow" panose="020B0606020202030204" pitchFamily="34" charset="0"/>
              </a:rPr>
              <a:t>Comité de convivencia laboral: </a:t>
            </a:r>
            <a:r>
              <a:rPr lang="es-CO" dirty="0">
                <a:latin typeface="Arial Narrow" panose="020B0606020202030204" pitchFamily="34" charset="0"/>
              </a:rPr>
              <a:t>Es una medida preventiva de acoso laboral, </a:t>
            </a:r>
            <a:r>
              <a:rPr lang="es-CO" b="1" dirty="0">
                <a:latin typeface="Arial Narrow" panose="020B0606020202030204" pitchFamily="34" charset="0"/>
              </a:rPr>
              <a:t> </a:t>
            </a:r>
            <a:r>
              <a:rPr lang="es-CO" dirty="0">
                <a:latin typeface="Arial Narrow" panose="020B0606020202030204" pitchFamily="34" charset="0"/>
              </a:rPr>
              <a:t>está compuesto por dos (2) representantes del empleador y dos (2) de los trabajadores, con sus respectivos suplentes</a:t>
            </a:r>
            <a:endParaRPr lang="es-CO" b="1" dirty="0">
              <a:latin typeface="Arial Narrow" panose="020B0606020202030204" pitchFamily="34" charset="0"/>
            </a:endParaRP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Recibe y da trámites de las quejas, analiza las mismas, escucha a las partes involucradas.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Crea espacios de diálogo para llegar a una solución.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Formula un plan concertado entre las partes y sugiere a la alta dirección medidas preventivas y correctivas.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Realiza seguimiento a las recomendaciones dadas por el comité y comunica la alta dirección en aquellos casos que no se cumplan las recomendaciones.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Elabora informes trimestrales, informe anual de resultados de la gestión del comité y control de los mismos.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242" name="Picture 2" descr="http://www.osichjornadas.com/resources/_wsb_271x190_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48" y="399605"/>
            <a:ext cx="1464624" cy="10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1136" y="2120348"/>
            <a:ext cx="7262452" cy="44145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1900" dirty="0">
                <a:latin typeface="Arial Narrow" pitchFamily="34" charset="0"/>
              </a:rPr>
              <a:t>Es el entorno en el cual una organización opera, incluidos el aire, el agua, los recursos naturales, el suelo, la fauna, flora, seres humanos y sus interrelaciones.</a:t>
            </a:r>
          </a:p>
          <a:p>
            <a:pPr marL="0" indent="0" algn="just">
              <a:buNone/>
            </a:pPr>
            <a:endParaRPr lang="es-CO" sz="1900" b="1" dirty="0">
              <a:latin typeface="Arial Narrow" pitchFamily="34" charset="0"/>
            </a:endParaRPr>
          </a:p>
          <a:p>
            <a:pPr algn="just"/>
            <a:r>
              <a:rPr lang="es-CO" sz="1900" b="1" dirty="0">
                <a:latin typeface="Arial Narrow" pitchFamily="34" charset="0"/>
              </a:rPr>
              <a:t>Aspecto ambiental: </a:t>
            </a:r>
            <a:r>
              <a:rPr lang="es-CO" sz="1900" dirty="0">
                <a:latin typeface="Arial Narrow" pitchFamily="34" charset="0"/>
              </a:rPr>
              <a:t>Es un elemento que deriva de las actividades, productos o servicios de una organización y que tiene contacto o puede interactuar con el medio ambiente.</a:t>
            </a:r>
          </a:p>
          <a:p>
            <a:pPr marL="0" indent="0" algn="just">
              <a:buNone/>
            </a:pPr>
            <a:endParaRPr lang="es-CO" sz="1900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CO" sz="1900" b="1" dirty="0">
                <a:latin typeface="Arial Narrow" pitchFamily="34" charset="0"/>
              </a:rPr>
              <a:t>Por ejemplo: </a:t>
            </a:r>
            <a:r>
              <a:rPr lang="es-CO" sz="1900" dirty="0">
                <a:latin typeface="Arial Narrow" pitchFamily="34" charset="0"/>
              </a:rPr>
              <a:t>Consumo de agua, energía, papel y generación de residuos.</a:t>
            </a:r>
          </a:p>
          <a:p>
            <a:pPr marL="400050" lvl="1" indent="0" algn="just">
              <a:buNone/>
            </a:pPr>
            <a:endParaRPr lang="es-CO" sz="1900" b="1" dirty="0">
              <a:latin typeface="Arial Narrow" pitchFamily="34" charset="0"/>
            </a:endParaRPr>
          </a:p>
          <a:p>
            <a:pPr algn="just"/>
            <a:r>
              <a:rPr lang="es-CO" sz="1900" b="1" dirty="0">
                <a:latin typeface="Arial Narrow" pitchFamily="34" charset="0"/>
              </a:rPr>
              <a:t>Impacto ambiental:</a:t>
            </a:r>
            <a:r>
              <a:rPr lang="es-CO" sz="1900" dirty="0">
                <a:latin typeface="Arial Narrow" pitchFamily="34" charset="0"/>
              </a:rPr>
              <a:t> Es el efecto causado por una actividad humana sobre el medio ambiente. </a:t>
            </a:r>
          </a:p>
          <a:p>
            <a:pPr marL="0" indent="0" algn="just">
              <a:buNone/>
            </a:pPr>
            <a:endParaRPr lang="es-CO" sz="1900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CO" sz="1900" b="1" dirty="0">
                <a:latin typeface="Arial Narrow" pitchFamily="34" charset="0"/>
              </a:rPr>
              <a:t>Por ejemplo: </a:t>
            </a:r>
            <a:r>
              <a:rPr lang="es-CO" sz="1900" dirty="0">
                <a:latin typeface="Arial Narrow" pitchFamily="34" charset="0"/>
              </a:rPr>
              <a:t>Contaminación del aire y contaminación de los cuerpos de agua con basura, combustible, petróleo, etc.</a:t>
            </a:r>
          </a:p>
          <a:p>
            <a:pPr marL="0" indent="0" algn="just">
              <a:buNone/>
            </a:pPr>
            <a:endParaRPr lang="es-CO" sz="2300" dirty="0">
              <a:latin typeface="Arial Narrow" pitchFamily="34" charset="0"/>
            </a:endParaRPr>
          </a:p>
          <a:p>
            <a:pPr marL="0" indent="0">
              <a:buNone/>
            </a:pPr>
            <a:endParaRPr lang="es-CO" dirty="0">
              <a:latin typeface="Arial Narrow" pitchFamily="34" charset="0"/>
            </a:endParaRPr>
          </a:p>
        </p:txBody>
      </p:sp>
      <p:sp>
        <p:nvSpPr>
          <p:cNvPr id="4" name="AutoShape 2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8" name="Picture 14" descr="http://4.bp.blogspot.com/-ETnkiEJlld0/Ukvv4I69gDI/AAAAAAAAA1s/kV7kaGxMxnU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07" y="2480260"/>
            <a:ext cx="1604037" cy="16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88" y="4887884"/>
            <a:ext cx="2408541" cy="13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78" y="465137"/>
            <a:ext cx="5374097" cy="113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5664" y="1414273"/>
            <a:ext cx="8802624" cy="5059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900" b="1" dirty="0">
                <a:latin typeface="Arial Narrow" pitchFamily="34" charset="0"/>
              </a:rPr>
              <a:t>Programas de Gestión Ambiental: </a:t>
            </a:r>
            <a:r>
              <a:rPr lang="es-CO" sz="1900" dirty="0">
                <a:latin typeface="Arial Narrow" pitchFamily="34" charset="0"/>
              </a:rPr>
              <a:t>Comprende las actividades que ayudan a la organización a mitigar sus impactos negativos sobre el medio natural y conseguir un desarrollo sostenible de su actividad.</a:t>
            </a:r>
          </a:p>
          <a:p>
            <a:pPr marL="0" indent="0" algn="just">
              <a:buNone/>
            </a:pPr>
            <a:endParaRPr lang="es-CO" sz="1900" dirty="0">
              <a:latin typeface="Arial Narrow" pitchFamily="34" charset="0"/>
            </a:endParaRPr>
          </a:p>
          <a:p>
            <a:pPr algn="just"/>
            <a:r>
              <a:rPr lang="es-CO" sz="1900" dirty="0">
                <a:latin typeface="Arial Narrow" pitchFamily="34" charset="0"/>
              </a:rPr>
              <a:t>Ahorro y uso eficiente de agua</a:t>
            </a:r>
          </a:p>
          <a:p>
            <a:pPr algn="just"/>
            <a:r>
              <a:rPr lang="es-CO" sz="1900" dirty="0">
                <a:latin typeface="Arial Narrow" pitchFamily="34" charset="0"/>
              </a:rPr>
              <a:t>Ahorro y uso eficiente de energía</a:t>
            </a:r>
          </a:p>
          <a:p>
            <a:pPr algn="just"/>
            <a:r>
              <a:rPr lang="es-CO" sz="1900" dirty="0">
                <a:latin typeface="Arial Narrow" pitchFamily="34" charset="0"/>
              </a:rPr>
              <a:t>Ahorro y uso eficiente de papel</a:t>
            </a:r>
          </a:p>
          <a:p>
            <a:pPr algn="just"/>
            <a:r>
              <a:rPr lang="es-CO" sz="1900" dirty="0">
                <a:latin typeface="Arial Narrow" pitchFamily="34" charset="0"/>
              </a:rPr>
              <a:t>Manejo integral de residuos</a:t>
            </a:r>
          </a:p>
          <a:p>
            <a:pPr algn="just"/>
            <a:endParaRPr lang="es-CO" sz="2300" dirty="0">
              <a:latin typeface="Arial Narrow" pitchFamily="34" charset="0"/>
            </a:endParaRPr>
          </a:p>
          <a:p>
            <a:pPr algn="just"/>
            <a:endParaRPr lang="es-CO" sz="2300" dirty="0">
              <a:latin typeface="Arial Narrow" pitchFamily="34" charset="0"/>
            </a:endParaRPr>
          </a:p>
          <a:p>
            <a:pPr algn="just"/>
            <a:endParaRPr lang="es-CO" sz="2300" dirty="0">
              <a:latin typeface="Arial Narrow" pitchFamily="34" charset="0"/>
            </a:endParaRPr>
          </a:p>
          <a:p>
            <a:pPr algn="just"/>
            <a:endParaRPr lang="es-CO" sz="23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CO" sz="2300" dirty="0">
              <a:latin typeface="Arial Narrow" pitchFamily="34" charset="0"/>
            </a:endParaRPr>
          </a:p>
          <a:p>
            <a:pPr marL="0" indent="0">
              <a:buNone/>
            </a:pPr>
            <a:endParaRPr lang="es-CO" dirty="0">
              <a:latin typeface="Arial Narrow" pitchFamily="34" charset="0"/>
            </a:endParaRPr>
          </a:p>
        </p:txBody>
      </p:sp>
      <p:sp>
        <p:nvSpPr>
          <p:cNvPr id="4" name="AutoShape 2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6" name="Picture 12" descr="http://bligoo.com/media/users/0/45742/images/public/3366/Ddela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44" y="2714562"/>
            <a:ext cx="2637725" cy="26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8" descr="Conoce el Nuevo Código de Colores para la Separación de Residuos Ordinarios  en la UD | Sistema de Gestión Ambiental">
            <a:extLst>
              <a:ext uri="{FF2B5EF4-FFF2-40B4-BE49-F238E27FC236}">
                <a16:creationId xmlns:a16="http://schemas.microsoft.com/office/drawing/2014/main" id="{4540201F-6B90-6135-6193-FEE84A304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04" y="1245912"/>
            <a:ext cx="5599044" cy="530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Imagen que contiene señal, dibujo&#10;&#10;Descripción generada automáticamente">
            <a:extLst>
              <a:ext uri="{FF2B5EF4-FFF2-40B4-BE49-F238E27FC236}">
                <a16:creationId xmlns:a16="http://schemas.microsoft.com/office/drawing/2014/main" id="{49ECA696-BF36-6A63-BF7A-92201504F993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5" b="99357" l="6780" r="98305">
                        <a14:foregroundMark x1="19209" y1="19293" x2="73446" y2="99357"/>
                        <a14:foregroundMark x1="91525" y1="13826" x2="90395" y2="81350"/>
                        <a14:foregroundMark x1="39548" y1="9646" x2="39548" y2="10932"/>
                        <a14:foregroundMark x1="37288" y1="14469" x2="48588" y2="11254"/>
                        <a14:foregroundMark x1="95480" y1="17363" x2="98870" y2="17042"/>
                        <a14:foregroundMark x1="6780" y1="24759" x2="9040" y2="26688"/>
                        <a14:foregroundMark x1="56497" y1="52090" x2="73446" y2="72026"/>
                        <a14:foregroundMark x1="64407" y1="40514" x2="40678" y2="71383"/>
                        <a14:foregroundMark x1="40678" y1="71383" x2="39548" y2="77492"/>
                        <a14:foregroundMark x1="29944" y1="48232" x2="76836" y2="50161"/>
                        <a14:foregroundMark x1="76836" y1="50161" x2="77401" y2="50482"/>
                        <a14:foregroundMark x1="44068" y1="78457" x2="44068" y2="78457"/>
                      </a14:backgroundRemoval>
                    </a14:imgEffect>
                  </a14:imgLayer>
                </a14:imgProps>
              </a:ext>
            </a:extLst>
          </a:blip>
          <a:srcRect l="3409" t="6159" r="-1" b="2536"/>
          <a:stretch/>
        </p:blipFill>
        <p:spPr bwMode="auto">
          <a:xfrm>
            <a:off x="8706678" y="1518305"/>
            <a:ext cx="2345635" cy="3821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94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73357" y="2340865"/>
            <a:ext cx="9262739" cy="3694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900" dirty="0">
                <a:latin typeface="Arial Narrow" pitchFamily="34" charset="0"/>
              </a:rPr>
              <a:t>Grado en el que un conjunto de características inherentes cumple con los requisitos del cliente, legales y los que la organización establezca.</a:t>
            </a:r>
          </a:p>
          <a:p>
            <a:pPr marL="0" indent="0" algn="just">
              <a:buNone/>
            </a:pPr>
            <a:endParaRPr lang="es-ES" sz="1500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CO" b="1" dirty="0">
                <a:latin typeface="Arial Narrow" pitchFamily="34" charset="0"/>
              </a:rPr>
              <a:t>Procedimientos obligatorios:</a:t>
            </a:r>
          </a:p>
          <a:p>
            <a:pPr marL="0" indent="0" algn="just">
              <a:buNone/>
            </a:pPr>
            <a:endParaRPr lang="es-CO" b="1" dirty="0">
              <a:latin typeface="Arial Narrow" pitchFamily="34" charset="0"/>
            </a:endParaRPr>
          </a:p>
          <a:p>
            <a:pPr algn="just"/>
            <a:r>
              <a:rPr lang="es-CO" b="1" dirty="0">
                <a:latin typeface="Arial Narrow" pitchFamily="34" charset="0"/>
              </a:rPr>
              <a:t>Procedimiento de control de documentos y registros.</a:t>
            </a:r>
            <a:endParaRPr lang="es-CO" dirty="0">
              <a:latin typeface="Arial Narrow" pitchFamily="34" charset="0"/>
            </a:endParaRPr>
          </a:p>
          <a:p>
            <a:pPr algn="just"/>
            <a:r>
              <a:rPr lang="es-CO" b="1" dirty="0">
                <a:latin typeface="Arial Narrow" pitchFamily="34" charset="0"/>
              </a:rPr>
              <a:t>Procedimiento para el control de oportunidades de mejora, no conformidades, salidas o producto no conforme y acciones correctivas y preventivas.</a:t>
            </a:r>
            <a:endParaRPr lang="es-CO" dirty="0">
              <a:latin typeface="Arial Narrow" pitchFamily="34" charset="0"/>
            </a:endParaRPr>
          </a:p>
          <a:p>
            <a:pPr algn="just"/>
            <a:r>
              <a:rPr lang="es-CO" b="1" dirty="0">
                <a:latin typeface="Arial Narrow" pitchFamily="34" charset="0"/>
              </a:rPr>
              <a:t>Procedimiento de auditorías internas.</a:t>
            </a:r>
          </a:p>
          <a:p>
            <a:pPr marL="0" indent="0" algn="just">
              <a:buNone/>
            </a:pPr>
            <a:endParaRPr lang="es-CO" sz="12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CO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>
              <a:latin typeface="Arial Narrow" pitchFamily="34" charset="0"/>
            </a:endParaRPr>
          </a:p>
        </p:txBody>
      </p:sp>
      <p:sp>
        <p:nvSpPr>
          <p:cNvPr id="4" name="AutoShape 2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18" y="465138"/>
            <a:ext cx="2807081" cy="18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6208" y="1658112"/>
            <a:ext cx="8790432" cy="49330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b="1" dirty="0">
                <a:latin typeface="Arial Narrow" pitchFamily="34" charset="0"/>
              </a:rPr>
              <a:t>La organización debe:</a:t>
            </a:r>
          </a:p>
          <a:p>
            <a:pPr marL="0" indent="0" algn="just">
              <a:buNone/>
            </a:pPr>
            <a:endParaRPr lang="es-CO" b="1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CO" b="1" dirty="0">
                <a:latin typeface="Arial Narrow" pitchFamily="34" charset="0"/>
              </a:rPr>
              <a:t>Salidas no conformes: </a:t>
            </a:r>
            <a:r>
              <a:rPr lang="es-CO" dirty="0">
                <a:latin typeface="Arial Narrow" pitchFamily="34" charset="0"/>
              </a:rPr>
              <a:t>Asegurarse de que las salidas o productos no conformes con los requisitos, se identifica y controla para prevenir su uso o entrega no intencionados. Se debe establecer un procedimiento documentado para definir los controles y las responsabilidades y autoridades relacionadas para tratar el producto no conforme. </a:t>
            </a:r>
          </a:p>
          <a:p>
            <a:pPr marL="0" indent="0" algn="just">
              <a:buNone/>
            </a:pPr>
            <a:endParaRPr lang="es-CO" b="1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CO" b="1" dirty="0">
                <a:latin typeface="Arial Narrow" pitchFamily="34" charset="0"/>
              </a:rPr>
              <a:t>Acción correctiva: </a:t>
            </a:r>
            <a:r>
              <a:rPr lang="es-CO" dirty="0">
                <a:latin typeface="Arial Narrow" pitchFamily="34" charset="0"/>
              </a:rPr>
              <a:t>Tomar acciones para eliminar las causas de las no conformidades con objeto de prevenir que vuelvan a ocurrir. Las acciones correctivas deben ser apropiadas a los efectos de las no conformidades encontradas. </a:t>
            </a:r>
          </a:p>
          <a:p>
            <a:pPr marL="0" indent="0" algn="just">
              <a:buNone/>
            </a:pPr>
            <a:endParaRPr lang="es-CO" b="1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CO" b="1" dirty="0">
                <a:latin typeface="Arial Narrow" pitchFamily="34" charset="0"/>
              </a:rPr>
              <a:t>Auditorías: </a:t>
            </a:r>
            <a:r>
              <a:rPr lang="es-CO" dirty="0">
                <a:latin typeface="Arial Narrow" pitchFamily="34" charset="0"/>
              </a:rPr>
              <a:t>Llevar a cabo auditorías internas a intervalos planificados para determinar si el sistema de gestión de la calidad es conforme con las disposiciones planificadas y con los requisitos del sistema de gestión de la calidad establecidos por la organización, que se haya implementado y sea eficaz.</a:t>
            </a:r>
            <a:endParaRPr lang="es-CO" b="1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CO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>
              <a:latin typeface="Arial Narrow" pitchFamily="34" charset="0"/>
            </a:endParaRPr>
          </a:p>
        </p:txBody>
      </p:sp>
      <p:sp>
        <p:nvSpPr>
          <p:cNvPr id="4" name="AutoShape 2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data:image/jpeg;base64,/9j/4AAQSkZJRgABAQAAAQABAAD/2wCEAAkGBxQQEhUUEBIVFhQUFBcVFhUYGBQVFRcXFBcWFxQYFBQYHCggGBwlHBcUITEhJSkrLjAuFyAzODMsNygtLisBCgoKDg0OGxAQGzQkICQsLCwvLywsLCwsLCwsLCwsLCwsLCwsLCwsLCwsLCwsLCwsLCwsLCwsLCwsLCwsLDQsLP/AABEIANwA5QMBIgACEQEDEQH/xAAcAAACAgMBAQAAAAAAAAAAAAAAAQQGAwUHAgj/xABEEAABAwIDBAcEBwUIAgMAAAABAAIRAwQSITEFBkFRBxMiYXGBkTJCobEUI1JygsHRM0Ni4fAVU2NzkqKy8RYkRFTC/8QAGgEBAAMBAQEAAAAAAAAAAAAAAAIDBAEFBv/EACURAAICAQQCAwADAQAAAAAAAAABAgMRBBIhMUFREyJhFHGBQv/aAAwDAQACEQMRAD8A7ehCcoBITlJACEShACEIQAhCEAIQiUAIQhACEIlACEIQAhCEAIQhACEIQAhCEAIQhACEIQDlEpIQAnKSEA0kIQAhC81KgaCSQABJJyAA1koD0oO1NsULVuK4rU6YOmNwBP3RqfJavau0nPaRTcabftiMZHdI7I+PgqVdtpMc402DE72qjpfUd41HyVJR9nHksVz0lWuIMtw+u9xwgNa5oJOkFwC87R3gvsJ6tlvSP+IH1Pi1w+Sq1G+6qMDWgt0MNkTrBjJeLvaz6mpKs2x8EefJiv8Aeja8kNrU3a9miymXZcmPb1h8gVX3b6bQd/8AMqeWAZjUZNUu8MqHcFtx2armtrZBlZxgPOgp3B4g5AVDm06yFsq2pcxRnmn7D/zC/wD/ALlX1H6LNR362i3S7efvNpu+bVonsLS5rmlrmktc05Oa4agheqT8JkAHxErZ8VbWUkUb5J9l52b0hbQBGPqajeJLIPqwgfBW7Z+/bnR1tv5sdP8Atd+q5R/bNTgQNOClM29zZw5xnxyWSzS56RfG9eztuz946FYwH4XfZeMJ8icj5FbdcJobeZEOB+Y+asGw9+vozmtqO6yiTGR7TPCeHcss9NJdF0bYs6shYLO7ZWYH03BzHCQRoVnWYtBCEIAQhCAEIQgBCEIByiUkIByhJCAaEkEoBPeBmcgOKqW8O0m1ew4SwH2To7vcOPgpG09ripOAy0HKPeI4+HL1VR2ldtB7TgJMeanGLON4Jd/tkluFoDQNABAVfr1CVs/ouU81CrAD3gpJHGzXPy1UC5vQ3IZqfeYdJmVo7oE5ujJbaKk+ZGa2x9Iw1rx2ZJyXSejrcc9i7vW9r2qNF3ucQ+oD7/IcPHSL0bbmdaW3l03sAzQpke0R+9eDw+yPPkurhVanUJ/SHRKmrH2kc/6SdzPpA+lWzZrsHbYMuuYP/wBjhz05RyFrgcx/XiF9PLkPSjul9Heby3b9U8/XsGjHH96Bwafe78+JXdHqNr2y6OX1ZW5FBhKF7hOF6xiMUIhZMKUICwbn731Nnvgy+i49tnH7zOTh8fl3LZ19TuKbatFwcx4lrh/WRHJfNhCm2e2Ligwso16lNhOIta4tE8TlosWo0is5jwzRVe48M+j5TVB6H7+pWt6/XVHvLa8AvcXEA02GJPCfmr6vKnHbJxfg2xluWRyiUkKJIcoSQgHKEkIByiUQiEASiUQiEASuedKO9Zot+i0HRVqCajhqxh4D+J3wHiFa96dttsbd9Z0EgQxv2nn2R4cTyAK4LWe+s91WqcT6ji4uPEn5BatNVve59IovswsI909r1WgNbUIAEADRZKF64uxPfn3gFQhT7x4K97J2dSo0WktD3PAcSfgBOgW21wgujNWpSfZW37bqGM9Fhp3LySRJOvgrBdWLKhyYxonWNOempWwthSoDstByzJAlV/PBLiJY6pt8sp7y92ZBW+3D3W+n1etrD/1aTsx/fPHu/dB156c1ns7V20K4t6ILW+1VqDSmyeH8TtAPE8F1mwsmUKbadJoaxgDWgcAFVdqm47UsE66EnlmdrQMhkBwTlCFhNILHcUW1GljwHNcCCDmCDkQQvN1dMpNLqr2saNXOIaPUqh7f6TabZbZt6x394cqY8Bq5ThCU3iJGUlFclE3t3ads64LACaD+1RfmQBnNNzvtN+IjvWnhbDau16107FcVXP5DRrfutGQUFe5TGUYJS7PMsacvqeCF5hZYRCtIGKEi1ZcKRah06t0M0otKzvtXBj8LGD5yugSqr0Y2vV7Oof4mOr5VHlzf9parVC+fteZt/p6laxFBKScIhVkwlJOEQgCUIhCAJRKIRCAJSJThKEBQ+kzdq6vMFS2c17aQP/rk4S4nVzH6F0QIMeK5y7tubRbTdTq0/aY8YHhx1LgeHIhfQULUbf3bt71oFdnab7FRpw1WH+F4zHhor675QWPBVOpSOT0922wTVq5ng0CPUrd27GMZBc5w4Yo+ELX7ybsX9lLmONzQHvNaOuYP8SmPb8W+irtLbTnt7LgeE8fCOC0xi7l2Utqt9G+vL5rdJWvffvqubTpNxVKjgxjebjzPADUngAVqa1YnNx0zXSujHdwUaf024EPqN+qDsurpHiZ0c7LygKVtcKY89nITlZL8LVupsFtjQDBm9xxVX/bedfIaAcgthebQp0v2lRrTyJEnwC0O3t5Q1uGgTiPvcvBUS5c95JdOepMk+ZWBRbNTeDo97vTQptkPDj9ka+Z0VP2l0nVaZ7Foxw5mq4H0DFVru5DOMlaa5uy6cgt9GjcuWjLbqEuEyz3/AEmUroBt7sunVY0yAXh8HSQ19OAfNZNnX+wLkhr7E27j/CWt8nUXGPMBVa33cua+dOk4jnkBn4qLfbFqUXYKjHNccwCCD3RzBWx6Gh8ReH+Mq/kzXL6Ors6NNm1m4qDqoB0NOu9w9HEqHX6I2fur6u3ue2k8fANK5vs7atzaOD6FV7Tyklp8WnIrp25/SYyuW0r0NpVTk2oJFJ54Az7B8cvksd2lvpWYvKLq7q7OGjS3XRZet/Y3NvU5B7alI+rcfyWoutyNpUszatqf5NVjvg/CV3ZELNHVWryWuit+D5vuratR/b21elzL6Tw3/UAW/FRhUFQYabgXOIaIM9pxgfEr6ZIWsud3rWo9tR9tSL2ODmvwNxBwMghwEq3+dPHKK3po+CVs21FGlTpN0p02sHgxoH5KVKSFhNQ0So1C8Y9xa0yQJ7jwMHjGXqFIhMgcolEJIByhEIQBKSaSAJTleXPA1MLEbge6HHwGXqUBmTlRzUfwYPM/kErSuXSDEjSNCDofWUBIlVDero+tr0moyaFx/e0/e/zKfsv8de9XCEl1Np5RxpPhnHtjdH9dt1F+GfRaXbdUa7sVoPZYWnNonMg+HFWjeLeFj3tpMdIOjWQfM8gq10w7yF9QWVF3ZZDqxHFxEsYfAQ4+IVe3a3fr12l9FggdnEThEx7vMj8wvRhS7I/Ja/6Mc7Nj2wRfLqnSpgkvGknjqtXcVmYZEkcFo3bKrh+BwJc7hiB08FtHbuVmgY3NzGkzHcYVioqj3Ird1kuomkvaeIwNOAjTzU3ZeydCYSFm5rufhzW5sJGRBK0XWbI4iUVw3S5LVsF9NgAc5gH9dyn7T2Hb3r2PqDF1YIABIaQeB/kqxTusOgA8vzKkUdoOnNx56rypOW7cnyegktu1osTt2LQ0+rNvTLPDtZ6nH7U+aqm83RnQfTc60aW1NQwuLmOEZjOSFabfa0tbJ1kE8uRU7G0sIcSOBgkEeBGfmuQuthLKbJOuEl0c66O97n03ts7x0zDaNQ89BTcTr3Hy5LqQK5dvbuMx1F1a0c8mm2TTOZIbmS064ozVo6Pd4DeWwFQzWpQyoeLsuy/zHxBVmpjCS+WH+r0yNMpJ7Jf4WqUkLTbS3hp0n9Wwh9U+6NG/ePDwWCc4xWWzQbO6um0ml1Rwa0cT+Xeuebz7yV7mqLe3BYwySffeACdfdCwN2q65q3ArOxGmQW8A3LQBS9lsa24p1CZODC4cAvPs1W9uMeEVuWeiRsOuabqZfI6tsRwwvgOHwB8lfQVT9p3jA14YA4zw5LebtXfW0Gk6tljvFuQ+EHzV2ltWdh2D8G1lJNC2kwlCEIAlJOEQgNdeMLa1KoAS0g0njWJhzHx3EEfj7lPDu9eagkgeJ9P+1jNt2MAz8c+KHDxf3fVNxYXPJc1oa2MRLjAiSB3+SKphzHDQ9k/i0+PzWZzQYBg8f5or0sTSOYQGRRtpXgoUn1X+zTY558GglZLWriaJ10PiNVot/wC6ZSsqnWZteWsiSJk6SPAqUY7pJHJPCycbGz6t1XqOYDVe95e9w9mX5uzOgnIdwC6RsK2qstWU3twFk8W5yZ90ql2W8hpy2jTa1pMxmthT3odggtz7jl6r2rabJxUccHmQuhF5yWI3DaR4B0QTx8J5LWbQ2piyDo5cyq3XvXVHSTCxsrnz5pDRYeZHJanPRMfcObx816o3hGU/qtc6oShr1onSscoqjIstHaLTz81OY4OGSq9pUIOkyrHYhse3ELDdRtWUaarXk2dsTh8J/JTxXMTxAg944fooGznt+2NSve2L4UGYmjEeU8O9Y9jcsI1b4pZZvNkVhPcciqVs+s2w20WMMU7glhbwBf2mH/UI/EVj/wDK2NZlmeSpu1dqOqVxXntNc1w7sBBHyW+nRyxLPlGWeoi8Y8M6nebxvumkUcVJoe6m6cqksMOB+yqm2oyhcAHOePHmZVl3lt+orMuWZUbrC2rybVIApv8AxCGnvDearu1Nng3LSDOUnwXxmqjJWPf0bZ5M5w0qlTAATVzA5heLna7bdrGvGeZd3A6KLtWu0VKVQO9l4YDwkrVbT2dUrnGCHCtULA3i0t0nuyKzxTk8FbbN3Tu5tn1aYJhriZ+9hAPerjuJeFzYdk57BUw8sJwnzOXoqlZuttn0xbXLutfULXYW5Cc8nHkJC2m7FzhuG1A2Guq9RhEwxpD4JJ5kNWuj6TWScHydHQmAiF65cKUJwhAJCaEBidrlrhMeZ/knTEDNeazoP4T8Ij5lOpJYcJglpg8jGRQBgzny8AsdevhLRBOIx4Tl+n9BeNm08FNrS9zyAO27MuyEmVKKHCM3sVO5/wDyA/MfJUzplP8A6VPl9IbP+l8fGFcq9Rr2iHAOJOCciXNnQHM6HTgqt0n0uu2a5wHsPpvI5Q7C70lXaaSjbFv2V3LNb/o5BarYAKFbNWybS9Oa+n+et+Tw5J5MbU1v9m7tmqzG6oGt00xGfD1WDbGwHUJIeHgRpIOYnMKpaundjcWKqe3ODTFNq99VlPNIM+Cl88HlZRHae2VS3MFZRfOHiozRwTIUvqw8mb+0ntJwk5hYa1w+pk4kiE2UpzGiyCiYHeo7qo+iL3ERzIC110FuKlLJRLZgNVsie0IHMzDR6wpu+EYt5Owi2zubdntubNtGsOy+g1ruY7AzHIg5+S5hc3f0frKdw6K1KWP4ThHYeO5zS13muxUGYWgcgB6CFzrpb3dbUDLsNnAWsrAcWz9W484cY8HHkvitTWrFn0e7JcFQttnVK/VggtYx4qz/AAj8zp5qHt27wdmiYfiklvnot9tTafVNZQkSG9v78dlng0H1Kr1vs1zbrGZFFjQ97zpOCT8SvJxyvwpfo1tK2quNKu6cJcWlx5iANddfgrtePqW9Wi6nUBGOgxw4EtfiqZ8PHuWorXtNzWBzDhBYyg0+z9YM3OHExmoe26p6tjGk46txTBHEF1TGQPMtH4VfBZkjq46PoUITCF65oEhOEIBIQmgI15AAJ0DgD4H+cIquJMAhs+vOB5L1e0esY5kxiBEjUE6EeBzUDZtY1Ic6A4EMfwzbIgc85XfBFvkmVnik0QPaeAMzq4wOcDNai63po0J694YW4g5sOkuDsIawx2vIZraVw5z26GmRpGeKZnFOkcIWtuKX0q6DD+xtiHuHB9Y502nuYO14lvJFjyMeiCy+vaIFetRa+i/tGlTb9fbg6GJ+ty9oDMGYxKZWdSvqFRtJ4dSuab2hw915BGY4HjB4hWBV3a+7OJ5rWlTqK5IJIE0qpGnXU+J/iEO8dFwkcOtbjq3OZUAD2OLSDwc10OHqHBbencsEQZyjhrlHzCndKG7z6NVt1hDRcACqGnE1lcDtQYEh0EgwNDzVNtqzgR4EmfiP65LDOyyLxkwyrSZ0Zm1g0VBMAANAjjkD/wAZ/wC16rbW7BZPabgcHGTqSCW88uKp1C7MuzOc68Rxnu1KLmvxzOo455yCfJVO+T7JJ+DfXNVppiAGv5ZAe1ER6la2mZLp5T3d+qhdZMNM6TqRxOfz9FnoVRhJHHj4SZ8In1Uo6qaeckHFE2ZADhEmB4T8F5I7Rw84PfkYXh7ciOUEdw5+ECUMeAOJie+Szj/XJWx18tuGRcEZHVuyJ9PIn9EusymePwzj5H0WuFWSSQYxyOPd+Yz7ima0aGTwPAnMBQnrLJvs5sRLq3EmG+fcDxU/cy0bc39FjRIpF1V51BbTw4T5vc3JVm5q4cRB1z+H8z6rrfRVu4bS3NaqIq3EGDq2mPYb5yXH73crq77LHhstqqWS8rDe2ra1N9OoJY9pa4cwRBWZC0m0+a9qbOq21zVoViXOp1TDjq5pza/zBHxW625Ud9DcC6TUY3Fw/aP0aO5rHK0dM2yMBpX1NmJzfqKgGrsf7AnnDzh/EFVLyxOO3oVjiZSpdoAxjqEAmTyLnR4DvXmXVKM167M01hs80qOC3o16jT2GF9JvF7jk0nuDYHeX9y87pWf0u8smOBJa81X8AOpeahcfFxj8QU3bt2W0muc/DD2tY1oEgDE5re6DGfcrV0P2L3CrdVoL3AUhlEZ4nAf7E063SJRWWdKQmkvTLxpJoQCRCcolAIhV7alQ21brB+zqDtcA17cpP8JETy15qxSoO17HrqTmgw7VpPBw0nu4eBUovnkjJZR7s7ttUEt4ZHLu1HMZ6rzs6jh6zmarnHzAj4Qq1sy0qs7NGr1bxPYcA6m4SdG5FhGhjKR7JWxo7Wq03xXoETALqU1BHAlo7fnhj0XZRwxF5RYIQhpRKgSIW2Nm07qi+jWEseIPMci08CDBB7l8/wC8Wwquzqxp1sxmadSMqjYInuOeYX0LcVoVR3qbSuaTqddoc05jgWng5rvdPeqLoKSK7Ibkcht6zRHdw74H6kKTbMkmDIdnnORzB/L4KBtbZL7Z0tdjpye1GYE+8389PBYKV+WkAnvMcYkLz5QaM2GixUWD3hkIBP8ACHCI/wBMr3TtwANJBPmOE+AWl/tLITl/Pn6qQy/z8BnHhBP9clS9xzk21bTyEx4/yHovBZHHgRHotWzaWnOMx55/L4FFW/HA593p+qbWcJ9Z7W6QT83TEeED4lau6rYQRzcOXIZA9yiV7wlwDc3EZRrpwHHVWndTdIVnipe+yDlS4u/zDwHcPVXV1tskotk7o53RdePbc3DYt2GWNP71wzH4AdeenNdnbCr+09vUrG2dVqQ2nTaA1oAEnRjGgeS13RVtOpeWRuaxl9a4rO7g0OwNaO4BoC9KuCgsI1QSjwXJCcolWkzXbf2YLu2q0HEjrGFocNWu9xw7w6D5LilF5NQueO209W5s+y6SXiT9nC31K72VxfpJ2d9Hr1nZMp1SKpedIcPrWMYM3OJadPt5kLNqK964K7FlFRfd1LxzWNZ2+txOykyCKdNjeEuOQHJpPAr6H2Hs/wCj0KdPi1uZ5uObviua9F2wusr1Lh1PDSovikI9qoWDG8n3iMTh5iNF1qVOmCiuDsFhZEhOUSriYkJyhAJCEIAQnKSA0e3LE5PZk7ECDxDstPGBrx8V7trplURWjEctIg8hOY/mtw9oIIIkHIqtXtFwqOY4NOLNj3N7Lh9lxHEfoecWwe5bWVTWOUbg02s9kETGYMSfDQfJZmscRk7ycB+Sj7FqTTAJEtyy/nmpx7lXJYeCcXlZIF1aPdxCre1N36rsg5snSZ+YlWupfNbUbTM4nNxeySAAYzIyGZUjCJmM1Fxz2OzlV7uVdHRrT5n9Forro9uSZ6gT3PYPWSF3RCr+GJzYj57uNwL2Z6knkJYI7snaLUXe79zQOF7A12RMuz46DT/pfTa51vxaYriY90fmq51YWUQnBJHKKezKuU4ctMySIHgs7djz7TuEHDlPqrf/AGej6As6iylJGisrQUz2WwefH1Vi2ddYdSsQs1XdvbTAJpsPZbJqO4SBk3wB18IU+iaZD3x3gffl4Z+wt/Z7ycsZHfoOQXXejavTtdl2ratRlOaeMhzmtjrHOedT3rg1rW6ui7qiZJBJIGswO7T5qKS55jGHPPtOe7JvDU/ISrISw2ySlzk+kb3pD2dRJa66Y5w1FMPqEeJYCAtC3pZpVq7aFtbVXF0kveW02tDZkkZnly1XEtt0jTuXhj2unLKYE+73kQtvZuDGOFM/XOaymXHLsuAc9oHHOMzA4cDKVssZRJ2Mu17v3d3BGGq2nSBxuLBhBpsLsRxmThOE5iDmForTZlS/qdSCXF2Esc7My8DFUqSc4BefKOAUAVs2Uxnia5gymTHYLhqRicIaNTHn2bcLdo2lM1KwmvVjFp2GAdlmWU8THEwMgFXBSm+WRinJli2Vs9ltSbSpiGtHqTm4nvJk+aloQtyWC8EIQgBCEIBwiESkUA4RCEkA4Ua8tW1GlruOhGRB5g8CpBQgKlWt6lJ2EuIdMteNDGhI+YW+2ffCpk4jENRoD4BSrmg2oCHCR8R3g8CtSNnmm4zmMsL+UcHDh4hXucZr7dlO1xfHRuSwHULDch+XVxrmDy5g8+75JWlzimcnDUcfFZmvExxVHRb2j01eoSTlDoFVPeO3xVfIfmrWtTtCjiqH7oPzXUs8EZrKKr9C7kjZKwm07lSukPe1mzmYKcOuXgQ3UU2me28eRgcYUnCKWWZ9rNJvtt9tqDRpEdcRmeFMHSf4jwHmqHQxGk6QMT2E55kjFqQcoI/JeKN0bgmpVzl2RMBznmNXgCRJzlF7jBbn9Y8luGMsIMADxOngsFnMuB+GFxP0c4JnIngfaiAPCPivGzKeKoMXDNxjIBuZnkTEZqeKQw1WZOLWGXA54oMyByj0C11pIDmB+dSGwDlnh178vgu/8hGelcA4idXOJmIhskuhxE8YyWS2c+qYblidII1AyBwnyAHep9rsCtcVcNCkaryYY0eyAIGOoTkGiPguz7jdH9OyHWXBFW4MEn3GH+AcY5+kJGG7lEoxyQ+jrcbqMNzdMip+6pn92I9p4Pv6wOE8zl0UICcrTGKSwi9LAQiEinKkdCEinKQQDhCJQgBCSaAEJIQDSQhACIQhAQrzZweOy4sIMgt4Hw08l6Y97Pbbi/ibHxbr6SpaEycwYG3rCYxgHk6Wn/S6Cs68vYDkQCO/NYP7Pp8G4fuks/4kIdJKiVW/W+LPkR+qf0OPZqVB+IO/5gop2hDw41HugEQQyM4+y0ckB66lV/e/c2jtKmG1QBUZnTqxJaeR+008Wq0IXW8rDOYPmDebd24sagt7ij2C/wCrc0RSeObanA9x7XzUe+rOGFxbDmswsb2jgn2nTr4L6gvbKnWYWVmNew6tcA4HyKrdLo7sG1hW6klzXBzWue57A4aENcTpy0Wd1c8dFfxnFd3ej7aD8Qp27g13v1CKTYMzOLtHXgCuhbv9D1Km4Pu6pe4e4yQ0d2I5njyXU4QrNiJKCRF2ds6lbtwUabWN5ARPe46k95UpCFNLBME0kIAQmkgBNJMIBITQgEhCEA0SkhAOUpQhACcpIQAhCEA5QkhAOUkIQAnKSEAJpIQDlEpIQDQkhANCSEA0JIQDQkhANCS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4" name="Picture 2" descr="Resultado de imagen para acciones correcti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r="22370"/>
          <a:stretch/>
        </p:blipFill>
        <p:spPr bwMode="auto">
          <a:xfrm>
            <a:off x="9448800" y="759371"/>
            <a:ext cx="1499616" cy="14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1877" y="827161"/>
            <a:ext cx="8911687" cy="973042"/>
          </a:xfrm>
        </p:spPr>
        <p:txBody>
          <a:bodyPr>
            <a:normAutofit/>
          </a:bodyPr>
          <a:lstStyle/>
          <a:p>
            <a:r>
              <a:rPr lang="es-CO" sz="4000" b="1" dirty="0">
                <a:latin typeface="Arial Narrow" pitchFamily="34" charset="0"/>
              </a:rPr>
              <a:t>Generalidades de la empresa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2783" y="1877568"/>
            <a:ext cx="6608065" cy="4535423"/>
          </a:xfrm>
        </p:spPr>
        <p:txBody>
          <a:bodyPr>
            <a:normAutofit/>
          </a:bodyPr>
          <a:lstStyle/>
          <a:p>
            <a:pPr lvl="1"/>
            <a:r>
              <a:rPr lang="es-ES" b="1" dirty="0">
                <a:latin typeface="Arial Narrow" pitchFamily="34" charset="0"/>
              </a:rPr>
              <a:t>MISIÓN </a:t>
            </a:r>
            <a:endParaRPr lang="es-CO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 Narrow" pitchFamily="34" charset="0"/>
              </a:rPr>
              <a:t>Ingeniería y Telemática G&amp;C S.A.S. es una compañía que desarrolla proyectos de tecnología con base en soluciones integrales en las áreas de telecomunicaciones, seguridad, energía, aeronáutica, informática, infraestructura e iluminación, cumpliendo con la más alta calidad con los requerimientos de sus clientes en forma eficiente, oportuna y profesional.</a:t>
            </a:r>
            <a:endParaRPr lang="es-CO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es-CO" sz="1600" b="1" dirty="0">
              <a:latin typeface="Arial Narrow" pitchFamily="34" charset="0"/>
            </a:endParaRPr>
          </a:p>
          <a:p>
            <a:pPr lvl="1" algn="just"/>
            <a:r>
              <a:rPr lang="es-ES" b="1" dirty="0">
                <a:latin typeface="Arial Narrow" pitchFamily="34" charset="0"/>
              </a:rPr>
              <a:t>VISIÓN</a:t>
            </a:r>
            <a:endParaRPr lang="es-CO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 Narrow" pitchFamily="34" charset="0"/>
              </a:rPr>
              <a:t>Liderar en el mercado colombiano la integración de proyectos tecnológicos, manteniéndonos a la vanguardia con el apoyo de nuestros socios estratégicos, promoviendo el desarrollo de proyectos amigables con el medio ambiente y cumpliendo con las expectativas de los accionistas y demás partes interesadas.</a:t>
            </a:r>
            <a:endParaRPr lang="es-CO" b="1" dirty="0">
              <a:latin typeface="Arial Narrow" pitchFamily="34" charset="0"/>
            </a:endParaRPr>
          </a:p>
          <a:p>
            <a:pPr marL="0" indent="0">
              <a:buNone/>
            </a:pPr>
            <a:endParaRPr lang="es-CO" sz="1200" b="1" dirty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1374" r="38251" b="-1"/>
          <a:stretch/>
        </p:blipFill>
        <p:spPr>
          <a:xfrm>
            <a:off x="9290304" y="3078480"/>
            <a:ext cx="2385166" cy="193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04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9068"/>
          <a:stretch/>
        </p:blipFill>
        <p:spPr>
          <a:xfrm>
            <a:off x="8270426" y="359609"/>
            <a:ext cx="1430165" cy="133171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21564" y="514012"/>
            <a:ext cx="9439161" cy="1236752"/>
          </a:xfrm>
        </p:spPr>
        <p:txBody>
          <a:bodyPr>
            <a:normAutofit/>
          </a:bodyPr>
          <a:lstStyle/>
          <a:p>
            <a:r>
              <a:rPr lang="es-CO" sz="4000" b="1" dirty="0">
                <a:latin typeface="Arial Narrow" pitchFamily="34" charset="0"/>
              </a:rPr>
              <a:t>Reglamento interno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2224" y="1750764"/>
            <a:ext cx="4754350" cy="4593224"/>
          </a:xfrm>
        </p:spPr>
        <p:txBody>
          <a:bodyPr>
            <a:normAutofit fontScale="47500" lnSpcReduction="20000"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Condiciones de admisión. 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Periodo de prueba.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Trabajadores accidentales o transitorios.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Horario de trabajo.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Las horas extras y trabajo nocturno.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Días de descanso legalmente obligatorios.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 Vacaciones remuneradas.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 Permisos.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Salario mínimo, convencional, lugar, días, horas de pagos y periodos que lo regulan.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Servicio medico, medidas de seguridad, riesgos profesionales, primeros auxilios en caso de accidentes  de trabajo, normas sobre labores en orden a la mayor higiene, regularidad y seguridad en el trabajo.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927273" y="1987826"/>
            <a:ext cx="4890654" cy="4346874"/>
          </a:xfrm>
        </p:spPr>
        <p:txBody>
          <a:bodyPr>
            <a:normAutofit fontScale="47500" lnSpcReduction="20000"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Prescripciones de orden.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 Orden jerárquico.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Labores prohibidas para mujeres y menores de 18 años.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Obligaciones especiales para la empresa y los trabajadores.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3400" dirty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Escala de faltas y sanciones disciplinarías.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 Reclamos: personas ante quienes debe presentarse y su tramitación.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3400" dirty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s-ES" sz="3400" b="1" dirty="0">
                <a:latin typeface="Arial Narrow" pitchFamily="34" charset="0"/>
                <a:cs typeface="Arial" panose="020B0604020202020204" pitchFamily="34" charset="0"/>
              </a:rPr>
              <a:t>Ley 1010 de 2006</a:t>
            </a:r>
            <a:endParaRPr lang="es-CO" sz="3400" b="1" dirty="0">
              <a:latin typeface="Arial Narrow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3400" dirty="0">
                <a:latin typeface="Arial Narrow" pitchFamily="34" charset="0"/>
                <a:cs typeface="Arial" panose="020B0604020202020204" pitchFamily="34" charset="0"/>
              </a:rPr>
              <a:t>Mecanismos de prevención del acoso laboral y Procedimiento interno de solución.</a:t>
            </a:r>
            <a:endParaRPr lang="es-CO" sz="3400" dirty="0">
              <a:latin typeface="Arial Narrow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78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169" y="38615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latin typeface="Arial Narrow" pitchFamily="34" charset="0"/>
              </a:rPr>
              <a:t>R</a:t>
            </a:r>
            <a:r>
              <a:rPr lang="es-ES" sz="4000" b="1" dirty="0">
                <a:latin typeface="Arial Narrow" pitchFamily="34" charset="0"/>
              </a:rPr>
              <a:t>eglamento de higiene y seguridad industrial</a:t>
            </a:r>
            <a:endParaRPr lang="es-CO" sz="4000" b="1" dirty="0"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9559" y="1351722"/>
            <a:ext cx="8176591" cy="5015948"/>
          </a:xfrm>
        </p:spPr>
        <p:txBody>
          <a:bodyPr>
            <a:noAutofit/>
          </a:bodyPr>
          <a:lstStyle/>
          <a:p>
            <a:pPr marL="0" lvl="0" indent="0" algn="just" fontAlgn="base" hangingPunct="0">
              <a:buNone/>
            </a:pPr>
            <a:r>
              <a:rPr lang="es-ES" sz="1600" dirty="0">
                <a:latin typeface="Arial Narrow" panose="020B0606020202030204" pitchFamily="34" charset="0"/>
              </a:rPr>
              <a:t>Tiene como objeto la identificación, reconocimiento y evaluación y control de los factores de riesgo que se originan en los lugares de trabajo y que pueda afectar la seguridad y salud de los trabajadores.</a:t>
            </a:r>
          </a:p>
          <a:p>
            <a:pPr marL="0" lvl="0" indent="0" algn="just" fontAlgn="base" hangingPunct="0">
              <a:buNone/>
            </a:pPr>
            <a:endParaRPr lang="es-ES" sz="1600" dirty="0">
              <a:latin typeface="Arial Narrow" panose="020B0606020202030204" pitchFamily="34" charset="0"/>
            </a:endParaRPr>
          </a:p>
          <a:p>
            <a:pPr algn="just" fontAlgn="base" hangingPunct="0"/>
            <a:r>
              <a:rPr lang="es-ES" sz="1600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Reconoce cuáles son las disposiciones legales en SST aplicables a la empresa. </a:t>
            </a:r>
            <a:endParaRPr lang="es-ES" sz="1600" b="0" i="0" dirty="0">
              <a:solidFill>
                <a:srgbClr val="FFFFFF"/>
              </a:solidFill>
              <a:effectLst/>
              <a:latin typeface="Arial Narrow" panose="020B0606020202030204" pitchFamily="34" charset="0"/>
            </a:endParaRPr>
          </a:p>
          <a:p>
            <a:pPr algn="just" fontAlgn="base" hangingPunct="0"/>
            <a:r>
              <a:rPr lang="es-ES" sz="1600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Identifica los peligros y riesgos a los cuales se exponen los trabajadores de la organización</a:t>
            </a:r>
            <a:r>
              <a:rPr lang="es-ES" sz="1600" b="0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..</a:t>
            </a:r>
          </a:p>
          <a:p>
            <a:pPr algn="just" fontAlgn="base" hangingPunct="0"/>
            <a:r>
              <a:rPr lang="es-ES" sz="1600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Manifiesta el compromiso y disposición de la empresa por la gestión de los riesgos.</a:t>
            </a:r>
          </a:p>
          <a:p>
            <a:pPr marL="0" lvl="0" indent="0" algn="just" fontAlgn="base" hangingPunct="0">
              <a:buNone/>
            </a:pPr>
            <a:endParaRPr lang="es-ES" sz="1600" dirty="0">
              <a:latin typeface="Arial Narrow" panose="020B0606020202030204" pitchFamily="34" charset="0"/>
            </a:endParaRPr>
          </a:p>
          <a:p>
            <a:pPr marL="0" lvl="0" indent="0" algn="just" fontAlgn="base" hangingPunct="0">
              <a:buNone/>
            </a:pPr>
            <a:r>
              <a:rPr lang="es-ES" sz="1600" b="1" dirty="0">
                <a:latin typeface="Arial Narrow" panose="020B0606020202030204" pitchFamily="34" charset="0"/>
              </a:rPr>
              <a:t>Ingeniería y Telemática G&amp;C S.A.S, </a:t>
            </a:r>
            <a:r>
              <a:rPr lang="es-ES" sz="1600" dirty="0">
                <a:latin typeface="Arial Narrow" pitchFamily="34" charset="0"/>
              </a:rPr>
              <a:t>se compromete a:</a:t>
            </a:r>
          </a:p>
          <a:p>
            <a:pPr marL="285750" indent="-285750" algn="just" fontAlgn="base" hangingPunct="0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itchFamily="34" charset="0"/>
              </a:rPr>
              <a:t>Dar cumplimiento a las disposiciones legales vigentes tendientes a garantizar los mecanismos que aseguran una adecuada y oportuna prevención de los accidentes de trabajo y enfermedades laborales.</a:t>
            </a:r>
          </a:p>
          <a:p>
            <a:pPr marL="285750" indent="-285750" algn="just" fontAlgn="base" hangingPunct="0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itchFamily="34" charset="0"/>
              </a:rPr>
              <a:t>Destinar los recursos necesarios para desarrollar actividades permanentes de conformidad con el Sistema de Gestión de la Seguridad y Salud en el Trabajo.</a:t>
            </a:r>
          </a:p>
          <a:p>
            <a:pPr marL="0" indent="0" algn="just" fontAlgn="base" hangingPunct="0">
              <a:buNone/>
            </a:pPr>
            <a:r>
              <a:rPr lang="es-ES" sz="1600" dirty="0">
                <a:latin typeface="Arial Narrow" pitchFamily="34" charset="0"/>
              </a:rPr>
              <a:t>Se obliga a:</a:t>
            </a:r>
          </a:p>
          <a:p>
            <a:pPr marL="285750" indent="-285750" algn="just" fontAlgn="base" hangingPunct="0">
              <a:buFont typeface="Arial" panose="020B0604020202020204" pitchFamily="34" charset="0"/>
              <a:buChar char="•"/>
            </a:pPr>
            <a:r>
              <a:rPr lang="es-ES" sz="1600" dirty="0">
                <a:latin typeface="Arial Narrow" pitchFamily="34" charset="0"/>
              </a:rPr>
              <a:t>Promover y garantizar la constitución y funcionamiento del Comité Paritario de Salud y Seguridad en el Trabajo (COPASST).</a:t>
            </a:r>
          </a:p>
        </p:txBody>
      </p:sp>
      <p:pic>
        <p:nvPicPr>
          <p:cNvPr id="10242" name="Picture 2" descr="http://3.bp.blogspot.com/-QkdYnO4ar8M/VQZFrQnlF2I/AAAAAAAAAJg/qtKcy5ewXuI/s1600/yyzm2fw50bfjpp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150" y="2563905"/>
            <a:ext cx="1793439" cy="21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81200" y="600237"/>
            <a:ext cx="8428904" cy="1090018"/>
          </a:xfrm>
        </p:spPr>
        <p:txBody>
          <a:bodyPr/>
          <a:lstStyle/>
          <a:p>
            <a:r>
              <a:rPr lang="es-CO" b="1" dirty="0">
                <a:latin typeface="Arial Narrow" pitchFamily="34" charset="0"/>
              </a:rPr>
              <a:t>Afiliaciones a Seguridad Social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1552" y="1690255"/>
            <a:ext cx="6669024" cy="48568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1700" b="1" dirty="0">
                <a:latin typeface="Arial Narrow" pitchFamily="34" charset="0"/>
              </a:rPr>
              <a:t>Administradora de riesgos laborales (ARL): </a:t>
            </a:r>
            <a:r>
              <a:rPr lang="es-CO" sz="1700" dirty="0">
                <a:latin typeface="Arial Narrow" pitchFamily="34" charset="0"/>
              </a:rPr>
              <a:t>Son aquellas entidades legalmente constituidas contratadas obligatoriamente por la empresa, encargadas de prevenir, proteger y atender a los trabajadores contra todo tipo de ATEL.</a:t>
            </a:r>
          </a:p>
          <a:p>
            <a:pPr marL="0" indent="0" algn="just">
              <a:buNone/>
            </a:pPr>
            <a:endParaRPr lang="es-CO" sz="1700" dirty="0">
              <a:latin typeface="Arial Narrow" pitchFamily="34" charset="0"/>
            </a:endParaRPr>
          </a:p>
          <a:p>
            <a:pPr algn="just"/>
            <a:r>
              <a:rPr lang="es-CO" sz="1700" dirty="0">
                <a:latin typeface="Arial Narrow" pitchFamily="34" charset="0"/>
              </a:rPr>
              <a:t>La afiliación de los trabajadores al Sistema de Riesgos Laborales. </a:t>
            </a:r>
          </a:p>
          <a:p>
            <a:pPr algn="just"/>
            <a:r>
              <a:rPr lang="es-CO" sz="1700" dirty="0">
                <a:latin typeface="Arial Narrow" pitchFamily="34" charset="0"/>
              </a:rPr>
              <a:t>Garantizar a sus afiliados la prestación de los servicios asistenciales de salud a que tienen derecho y prestaciones económicas.</a:t>
            </a:r>
          </a:p>
          <a:p>
            <a:pPr algn="just"/>
            <a:r>
              <a:rPr lang="es-CO" sz="1700" dirty="0">
                <a:latin typeface="Arial Narrow" pitchFamily="34" charset="0"/>
              </a:rPr>
              <a:t>Realizar actividades de prevención, asesoría y evaluación de Riesgos Laborales. Promover y divulgar programas de medicina laboral, higiene industrial, salud ocupacional y seguridad industrial.</a:t>
            </a:r>
          </a:p>
          <a:p>
            <a:pPr marL="0" indent="0" algn="just">
              <a:buNone/>
            </a:pPr>
            <a:endParaRPr lang="es-CO" sz="1700" b="1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CO" sz="1700" b="1" dirty="0">
                <a:latin typeface="Arial Narrow" pitchFamily="34" charset="0"/>
              </a:rPr>
              <a:t>Entidad promotora de salud (EPS), e institución prestadora de servicios de salud (IPS):</a:t>
            </a:r>
            <a:r>
              <a:rPr lang="es-CO" sz="1700" dirty="0">
                <a:latin typeface="Arial Narrow" pitchFamily="34" charset="0"/>
              </a:rPr>
              <a:t>son las entidades responsables de la afiliación y el registro de los afiliados y del recaudo de sus cotizaciones, por delegación del Fondo de Solidaridad y Garantía. Su función básica es organizar y garantizar, directa o indirectamente, la prestación del Plan de Salud Obligatorio (POS) a los afiliados.</a:t>
            </a:r>
          </a:p>
          <a:p>
            <a:pPr marL="0" indent="0">
              <a:buNone/>
            </a:pPr>
            <a:endParaRPr lang="es-CO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pic>
        <p:nvPicPr>
          <p:cNvPr id="10244" name="Picture 4" descr="http://www.ingeniopichichi.com/sintrapichichi/images/eps%20-%20a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65" y="2752030"/>
            <a:ext cx="2574930" cy="2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7856" y="1341120"/>
            <a:ext cx="6225282" cy="5084064"/>
          </a:xfrm>
        </p:spPr>
        <p:txBody>
          <a:bodyPr>
            <a:normAutofit/>
          </a:bodyPr>
          <a:lstStyle/>
          <a:p>
            <a:pPr algn="just"/>
            <a:r>
              <a:rPr lang="es-CO" sz="2100" b="1" dirty="0">
                <a:latin typeface="Arial Narrow" panose="020B0606020202030204" pitchFamily="34" charset="0"/>
              </a:rPr>
              <a:t>Fondo de pensiones (FP): </a:t>
            </a:r>
            <a:r>
              <a:rPr lang="es-CO" sz="2100" dirty="0">
                <a:latin typeface="Arial Narrow" pitchFamily="34" charset="0"/>
              </a:rPr>
              <a:t>Son instituciones financieras de carácter previsional, vigiladas por la Superintendencia Financiera de Colombia, cuyo objeto exclusivo es la administración y manejo de fondos y planes de pensiones del Régimen de Ahorro Individual con Solidaridad y de fondos de cesantía. </a:t>
            </a:r>
          </a:p>
          <a:p>
            <a:pPr marL="0" indent="0" algn="just">
              <a:buNone/>
            </a:pPr>
            <a:endParaRPr lang="es-CO" sz="2100" b="1" dirty="0">
              <a:latin typeface="Arial Narrow" pitchFamily="34" charset="0"/>
            </a:endParaRPr>
          </a:p>
          <a:p>
            <a:pPr algn="just"/>
            <a:r>
              <a:rPr lang="es-CO" sz="2100" b="1" dirty="0">
                <a:latin typeface="Arial Narrow" pitchFamily="34" charset="0"/>
              </a:rPr>
              <a:t>Caja de compensación familiar (CCF): </a:t>
            </a:r>
            <a:r>
              <a:rPr lang="es-CO" sz="2100" dirty="0">
                <a:latin typeface="Arial Narrow" pitchFamily="34" charset="0"/>
              </a:rPr>
              <a:t>Son entidades privadas, sin ánimo de lucro, de redistribución económica y naturaleza solidaria, creadas para mejorar la calidad de vida de las familias de los trabajadores colombianos, mediante la gestión y entrega, en subsidios y servicios, de parte de los aportes de seguridad social que hacen los empleadores. </a:t>
            </a:r>
          </a:p>
          <a:p>
            <a:endParaRPr lang="es-CO" dirty="0"/>
          </a:p>
        </p:txBody>
      </p:sp>
      <p:pic>
        <p:nvPicPr>
          <p:cNvPr id="7170" name="Picture 2" descr="http://maurobecerra.blogdiario.com/media/cache/resolve/media/files/00/702/588/2015/03/1425563486_pe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041" y="1516199"/>
            <a:ext cx="2372297" cy="15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ominas.com.co/wp-content/uploads/imagesCAAT1C3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185" y="4134634"/>
            <a:ext cx="2274154" cy="16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Arial Narrow" panose="020B0606020202030204" pitchFamily="34" charset="0"/>
              </a:rPr>
              <a:t>Entrega del cargo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743456"/>
            <a:ext cx="8915400" cy="4167766"/>
          </a:xfrm>
        </p:spPr>
        <p:txBody>
          <a:bodyPr/>
          <a:lstStyle/>
          <a:p>
            <a:r>
              <a:rPr lang="es-CO" sz="2100" b="1" dirty="0">
                <a:latin typeface="Arial Narrow" panose="020B0606020202030204" pitchFamily="34" charset="0"/>
              </a:rPr>
              <a:t>Presentación con jefes inmediatos y conducto regular.</a:t>
            </a:r>
          </a:p>
          <a:p>
            <a:r>
              <a:rPr lang="es-CO" sz="2100" b="1" dirty="0">
                <a:latin typeface="Arial Narrow" panose="020B0606020202030204" pitchFamily="34" charset="0"/>
              </a:rPr>
              <a:t>Funciones y responsabilidades del cargo.</a:t>
            </a:r>
          </a:p>
          <a:p>
            <a:r>
              <a:rPr lang="es-CO" sz="2100" b="1" dirty="0">
                <a:latin typeface="Arial Narrow" panose="020B0606020202030204" pitchFamily="34" charset="0"/>
              </a:rPr>
              <a:t>Manejo de equipos operacionales inherentes al cargo.</a:t>
            </a:r>
          </a:p>
          <a:p>
            <a:r>
              <a:rPr lang="es-CO" sz="2100" b="1" dirty="0">
                <a:latin typeface="Arial Narrow" panose="020B0606020202030204" pitchFamily="34" charset="0"/>
              </a:rPr>
              <a:t>Entrega del puesto de trabajo.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3076" name="Picture 4" descr="Resultado de imagen para entrega del cargo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447" y="3340925"/>
            <a:ext cx="2843657" cy="30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42530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952260" y="3975704"/>
            <a:ext cx="7350095" cy="2006960"/>
          </a:xfrm>
        </p:spPr>
        <p:txBody>
          <a:bodyPr>
            <a:normAutofit/>
          </a:bodyPr>
          <a:lstStyle/>
          <a:p>
            <a:pPr algn="ctr"/>
            <a:r>
              <a:rPr lang="es-CO" sz="10000" b="1" dirty="0"/>
              <a:t>GRACIAS</a:t>
            </a:r>
          </a:p>
        </p:txBody>
      </p:sp>
      <p:pic>
        <p:nvPicPr>
          <p:cNvPr id="4" name="Picture 6" descr="http://l.thumbs.canstockphoto.com/canstock414275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3264" y="1009296"/>
            <a:ext cx="4014787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5068" y="514796"/>
            <a:ext cx="6928676" cy="740980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latin typeface="Arial Narrow" pitchFamily="34" charset="0"/>
              </a:rPr>
              <a:t>Mapa de procesos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1217" t="19450" r="14788" b="13711"/>
          <a:stretch/>
        </p:blipFill>
        <p:spPr bwMode="auto">
          <a:xfrm>
            <a:off x="3215068" y="1601278"/>
            <a:ext cx="6928676" cy="4741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81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8611" y="339160"/>
            <a:ext cx="8753856" cy="828792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latin typeface="Arial Narrow" pitchFamily="34" charset="0"/>
              </a:rPr>
              <a:t>Organigrama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DE2D2E-B05B-67B9-421F-EE440C901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1" t="23547" r="23624" b="8126"/>
          <a:stretch/>
        </p:blipFill>
        <p:spPr bwMode="auto">
          <a:xfrm>
            <a:off x="2535936" y="1049910"/>
            <a:ext cx="8359207" cy="5649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9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Arial Narrow" pitchFamily="34" charset="0"/>
              </a:rPr>
              <a:t>Sistema de Gestión Integrado (HSEQ)</a:t>
            </a:r>
            <a:br>
              <a:rPr lang="es-CO" b="1" dirty="0">
                <a:latin typeface="Arial Narrow" pitchFamily="34" charset="0"/>
              </a:rPr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709531" y="1752202"/>
            <a:ext cx="6004958" cy="2304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>
                <a:latin typeface="Arial Narrow" pitchFamily="34" charset="0"/>
              </a:rPr>
              <a:t>Un Sistema de Gestión es un conjunto de elementos mutuamente relacionados, que permiten definir e implementar los lineamientos generales y de operación de una empresa (políticas y objetivos), con el fin de alcanzarlos.</a:t>
            </a:r>
          </a:p>
          <a:p>
            <a:pPr marL="0" indent="0" algn="just">
              <a:buNone/>
            </a:pPr>
            <a:r>
              <a:rPr lang="es-ES" dirty="0">
                <a:latin typeface="Arial Narrow" pitchFamily="34" charset="0"/>
              </a:rPr>
              <a:t>Es una herramienta que permite optimizar los recursos disponibles, mejorar la organización, reducir costos y mejorar el rendimiento de la empresa.</a:t>
            </a:r>
          </a:p>
          <a:p>
            <a:pPr marL="0" indent="0">
              <a:buNone/>
            </a:pPr>
            <a:endParaRPr lang="es-ES" dirty="0">
              <a:latin typeface="Arial Narrow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Picture 2" descr="Resultado de imagen para hse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/>
          <a:stretch/>
        </p:blipFill>
        <p:spPr bwMode="auto">
          <a:xfrm>
            <a:off x="3921164" y="3966623"/>
            <a:ext cx="6199785" cy="26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3A92CE1-D208-2560-C778-8AC4F83F8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50000" r="14510" b="2870"/>
          <a:stretch/>
        </p:blipFill>
        <p:spPr bwMode="auto">
          <a:xfrm>
            <a:off x="8275908" y="2133600"/>
            <a:ext cx="3568565" cy="1113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35186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4703" y="624110"/>
            <a:ext cx="4559809" cy="777970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Arial Narrow" pitchFamily="34" charset="0"/>
              </a:rPr>
              <a:t>Política HSEQ</a:t>
            </a:r>
            <a:endParaRPr lang="es-CO" sz="4000" b="1" dirty="0">
              <a:latin typeface="Arial Narrow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216" y="1548384"/>
            <a:ext cx="7827264" cy="50474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2000" b="1" spc="-1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INGENIERIA Y TELEMATICA G &amp; C S.A.S., </a:t>
            </a:r>
            <a:r>
              <a:rPr lang="es-ES" sz="2000" spc="-10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itchFamily="34" charset="0"/>
              </a:rPr>
              <a:t>compañía de desarrollo de proyectos de tecnología, con base en soluciones integrales en las áreas de telecomunicaciones, seguridad, energía, aeronáutica e informática, considera como uno de sus propósitos el desarrollo permanente la gestión en salud y seguridad en el trabajo, medio ambiente y calidad, en pro de obtener los mejores beneficios de productividad y eficacia de sus operaciones de manera responsable con su entorno, trabajadores y partes interesadas. </a:t>
            </a:r>
          </a:p>
          <a:p>
            <a:pPr marL="0" indent="0" algn="just">
              <a:buNone/>
            </a:pPr>
            <a:r>
              <a:rPr lang="es-ES" sz="2000" spc="-10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itchFamily="34" charset="0"/>
              </a:rPr>
              <a:t>Para el desarrollo de este propósito las actividades se realizan bajo las siguientes premisas:</a:t>
            </a:r>
          </a:p>
          <a:p>
            <a:pPr marL="0" indent="0" algn="just">
              <a:buNone/>
            </a:pPr>
            <a:endParaRPr lang="es-CO" sz="2000" dirty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buSzPts val="1100"/>
              <a:buFont typeface="Symbol" panose="05050102010706020507" pitchFamily="18" charset="2"/>
              <a:buChar char=""/>
            </a:pPr>
            <a:r>
              <a:rPr lang="es-CO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La prevención de lesiones y/o deterioro de la salud; manteniendo un ambiente de trabajo sano y seguro, </a:t>
            </a:r>
            <a:r>
              <a:rPr lang="es-CO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aplicando en las actividades los controles definidos para propender por la eliminación de los peligros y la reducción de los riesgos que han sido identificados, evaluados y priorizados.</a:t>
            </a:r>
          </a:p>
          <a:p>
            <a:pPr algn="just">
              <a:buSzPts val="1100"/>
              <a:buFont typeface="Symbol" panose="05050102010706020507" pitchFamily="18" charset="2"/>
              <a:buChar char=""/>
            </a:pPr>
            <a:r>
              <a:rPr lang="es-CO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La protección del medio ambiente previniendo la contaminación y fomentando el uso responsable de los recursos naturales, aplicando los controles establecidos para los aspectos ambientales identificados y evaluados, de acuerdo a la significancia del impacto ambiental.</a:t>
            </a:r>
            <a:endParaRPr lang="es-CO" sz="20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buSzPts val="1100"/>
              <a:buFont typeface="Symbol" panose="05050102010706020507" pitchFamily="18" charset="2"/>
              <a:buChar char=""/>
            </a:pPr>
            <a:r>
              <a:rPr lang="es-CO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La mejora continua asignando los recursos, personal competente, implementando, manteniendo y mejorando el desempeño del sistema de gestión de salud, seguridad en el trabajo, medio ambiente y calidad. </a:t>
            </a:r>
          </a:p>
          <a:p>
            <a:pPr algn="just">
              <a:buSzPts val="1100"/>
              <a:buFont typeface="Symbol" panose="05050102010706020507" pitchFamily="18" charset="2"/>
              <a:buChar char=""/>
            </a:pPr>
            <a:r>
              <a:rPr lang="es-CO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El cumplimiento de los requisitos normativos establecidos por la legislación Colombiana aplicables, y otros suscritos por la empresa, que estén relacionados con aspectos de salud y seguridad en el trabajo, ambiente y el cliente.</a:t>
            </a:r>
            <a:r>
              <a:rPr lang="es-CO" sz="20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endParaRPr lang="es-CO" sz="20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buSzPts val="1100"/>
              <a:buFont typeface="Symbol" panose="05050102010706020507" pitchFamily="18" charset="2"/>
              <a:buChar char=""/>
            </a:pPr>
            <a:r>
              <a:rPr lang="es-CO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itchFamily="34" charset="0"/>
              </a:rPr>
              <a:t>La calidad de nuestros servicios prestados, buscando la satisfacción de nuestros clientes.</a:t>
            </a:r>
          </a:p>
          <a:p>
            <a:pPr marL="0" indent="0" algn="just">
              <a:buSzPts val="1100"/>
              <a:buNone/>
            </a:pPr>
            <a:endParaRPr lang="es-CO" sz="2000" b="1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just">
              <a:buSzPts val="1100"/>
              <a:buNone/>
            </a:pPr>
            <a:r>
              <a:rPr lang="es-ES" sz="2000" spc="-10" dirty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itchFamily="34" charset="0"/>
              </a:rPr>
              <a:t>Todos los trabajadores y contratistas deben aceptar su responsabilidad para cumplir con la presente política que será difundida a todos los niveles de la empresa y se encuentra accesible para las partes interesadas.</a:t>
            </a:r>
            <a:endParaRPr lang="es-CO" sz="2000" dirty="0">
              <a:solidFill>
                <a:schemeClr val="tx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935" y="4459173"/>
            <a:ext cx="1649964" cy="1531179"/>
          </a:xfrm>
          <a:prstGeom prst="rect">
            <a:avLst/>
          </a:prstGeom>
        </p:spPr>
      </p:pic>
      <p:pic>
        <p:nvPicPr>
          <p:cNvPr id="2050" name="Picture 2" descr="http://www.ctpltda.com/web/images/logo_HSEQ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935" y="1903060"/>
            <a:ext cx="1508592" cy="11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8999" y="615677"/>
            <a:ext cx="7510907" cy="765778"/>
          </a:xfrm>
        </p:spPr>
        <p:txBody>
          <a:bodyPr>
            <a:noAutofit/>
          </a:bodyPr>
          <a:lstStyle/>
          <a:p>
            <a:r>
              <a:rPr lang="es-CO" b="1" dirty="0">
                <a:latin typeface="Arial Narrow" pitchFamily="34" charset="0"/>
              </a:rPr>
              <a:t>Política de no alcohol, drogas y tabaco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3472" y="1648691"/>
            <a:ext cx="7327392" cy="486183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O" sz="23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Asegurar un ambiente de trabajo seguro y saludable, libre del consumo de alcohol, drogas y tabaco, es responsabilidad y deber de la compañía, de los empleados y contratistas de </a:t>
            </a:r>
            <a:r>
              <a:rPr lang="es-CO" sz="23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INGENIERIA Y TELEMATICA G &amp; C S.A.S.</a:t>
            </a:r>
            <a:r>
              <a:rPr lang="es-CO" sz="23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es-CO" sz="23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Esta política se aplicará en todos los sitios de trabajo donde la empresa realice sus actividades y vehículos de la compañía o contratistas;  y será obligatoria para todos los empleados y personal de contratistas de la empresa.  Esta prohibido: </a:t>
            </a:r>
          </a:p>
          <a:p>
            <a:pPr lvl="0" algn="just"/>
            <a:r>
              <a:rPr lang="es-CO" sz="23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Poseer, promover o comercializar: bebidas alcohólicas, tabaco, sustancias alucinógenas, drogas ilícitas, o el mal uso de sustancias psicotrópicas o químicas controladas, estando  en cualquier sitio de trabajo o al realizar cualquier operación en su representación.</a:t>
            </a:r>
          </a:p>
          <a:p>
            <a:pPr lvl="0" algn="just"/>
            <a:r>
              <a:rPr lang="es-CO" sz="23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Presentarse al sitio de trabajo o manejar bajo la influencia bebidas alcohólicas,  sustancias alucinógenas, drogas ilícitas, sustancias psicotrópicas  o químicas controladas.</a:t>
            </a:r>
          </a:p>
          <a:p>
            <a:pPr lvl="0" algn="just"/>
            <a:r>
              <a:rPr lang="es-CO" sz="23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Fumar al interior de las instalaciones de la empresa, al interior de las instalaciones de los clientes y dentro de los vehículos. </a:t>
            </a:r>
          </a:p>
          <a:p>
            <a:pPr marL="0" indent="0" algn="just">
              <a:buNone/>
            </a:pPr>
            <a:endParaRPr lang="es-CO" sz="23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3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INGENIERIA Y TELEMATICA G &amp; C S.A.S </a:t>
            </a:r>
            <a:r>
              <a:rPr lang="es-CO" sz="23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 reserva el derecho de exigirle a cualquier persona que realiza operaciones en representación de la compañía:  que se someta a una prueba de laboratorio o revisar a cualquier persona y su propiedad que entre a un sitio de trabajo de la misma.  Estas pruebas e inspecciones también pueden ser realizadas por nuestros clientes o terceras compañías contratadas para este fin.  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Picture 4" descr="http://bp3.blogger.com/_F3tE7Mn0g84/SD39nRLr0iI/AAAAAAAAAA0/DMSDsFYteqw/s320/drogas+no!!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227" y="1547108"/>
            <a:ext cx="1330202" cy="133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novaparaguay.com/data/fotos2/14628_fum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895" y="3333752"/>
            <a:ext cx="1386869" cy="11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gc.gov.co/getattachment/573dc48c-f690-4dac-a2df-043b47dcd84b/Politica-de-prevencion-del-consumo-de-sustancias-p.as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895" y="4864608"/>
            <a:ext cx="1385350" cy="129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1166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60977"/>
            <a:ext cx="8911687" cy="1010860"/>
          </a:xfrm>
        </p:spPr>
        <p:txBody>
          <a:bodyPr/>
          <a:lstStyle/>
          <a:p>
            <a:r>
              <a:rPr lang="es-CO" b="1" dirty="0">
                <a:latin typeface="Arial Narrow" pitchFamily="34" charset="0"/>
              </a:rPr>
              <a:t>Política de seguridad vial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8355" y="870933"/>
            <a:ext cx="7530040" cy="5987067"/>
          </a:xfrm>
        </p:spPr>
        <p:txBody>
          <a:bodyPr>
            <a:normAutofit fontScale="25000" lnSpcReduction="20000"/>
          </a:bodyPr>
          <a:lstStyle/>
          <a:p>
            <a:pPr marL="197485" marR="320675" indent="0" algn="just">
              <a:spcAft>
                <a:spcPts val="0"/>
              </a:spcAft>
              <a:buNone/>
            </a:pPr>
            <a:r>
              <a:rPr lang="es-CO" sz="6400" b="1" spc="-1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INGENIERIA Y TELEMATICA G&amp;C S.A.S</a:t>
            </a:r>
            <a:r>
              <a:rPr lang="es-CO" sz="6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en el desarrollo de las actividades asociadas a su objeto social, está comprometida con la implementación de acciones para la prevención de la accidentalidad vial, de  todos los trabajadores que realicen conducción de vehículos y de los demás actores viales en sus desplazamientos de casa a trabajo.</a:t>
            </a:r>
            <a:endParaRPr lang="es-CO" sz="6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97485" marR="320675" indent="0" algn="just">
              <a:spcAft>
                <a:spcPts val="0"/>
              </a:spcAft>
              <a:buNone/>
            </a:pPr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lograr este propósito se llevan a cabo los controles definidos en la identificación y evaluación de los riesgos relacionados con los componentes del sistema de tránsito, ejecutando los programas de gestión de riesgos críticos, </a:t>
            </a:r>
            <a:r>
              <a:rPr lang="es-CO" sz="6400" spc="-1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realizando el seguimiento, medición y análisis de la gestión de la seguridad vial, cumpliendo con las disposiciones normativas vigentes, asignando los recursos necesarios y gestionando un mejoramiento continuo del plan estratégico de seguridad vial.</a:t>
            </a:r>
            <a:endParaRPr lang="es-CO" sz="6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97485" marR="320675" indent="0" algn="just">
              <a:spcAft>
                <a:spcPts val="0"/>
              </a:spcAft>
              <a:buNone/>
            </a:pPr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Además, se efectúan acciones que garanticen el buen estado de los vehículos utilizados para el desempeño de funciones de los procesos, estratégicos, misionales y de apoyo.</a:t>
            </a:r>
          </a:p>
          <a:p>
            <a:pPr marL="197485" marR="320675" indent="0" algn="just">
              <a:spcAft>
                <a:spcPts val="0"/>
              </a:spcAft>
              <a:buNone/>
            </a:pPr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empresa enfatiza en las medidas de prevención de los siguientes aspectos:</a:t>
            </a:r>
          </a:p>
          <a:p>
            <a:pPr marL="540385" marR="320675" algn="just"/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los vehículos deben ser conducidos únicamente por personal autorizado, exigiendo una conducción idónea, responsable y confiable, con el fin de cumplir a cabalidad con la normatividad de tránsito y prevención de accidentes.</a:t>
            </a:r>
          </a:p>
          <a:p>
            <a:pPr marL="540385" marR="320675" algn="just"/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los vehículos deben contar con la documentación exigida con la normatividad vigente y cumplir con los requisitos exigidos por la empresa y/o el cliente.</a:t>
            </a:r>
          </a:p>
          <a:p>
            <a:pPr marL="540385" marR="320675" algn="just"/>
            <a:r>
              <a:rPr lang="es-CO" sz="6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 se podrá transportar personal autorizado durante las actividades operativas y en los horarios de trabajo definidos.</a:t>
            </a:r>
            <a:endParaRPr lang="es-CO" sz="6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97485" marR="320675" indent="0" algn="just">
              <a:spcAft>
                <a:spcPts val="0"/>
              </a:spcAft>
              <a:buNone/>
            </a:pPr>
            <a:r>
              <a:rPr lang="es-CO" sz="6400" dirty="0">
                <a:latin typeface="Arial Narrow" panose="020B0606020202030204" pitchFamily="34" charset="0"/>
                <a:cs typeface="Times New Roman" panose="02020603050405020304" pitchFamily="18" charset="0"/>
              </a:rPr>
              <a:t>La violación de las normas en materia de seguridad vial se consideran como una falta grave debido a las implicaciones de ésta actividad y puede ser motivo de la suspensión o cancelación del contrato entre INGENIERIA Y TELEMATICA G&amp;C S.A.S y el empleado o el contratista, según el caso.</a:t>
            </a:r>
          </a:p>
          <a:p>
            <a:pPr marL="0" marR="320675" indent="0" algn="just">
              <a:buNone/>
            </a:pPr>
            <a:r>
              <a:rPr lang="es-CO" sz="48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197485" marR="320675" indent="0" algn="just">
              <a:buNone/>
            </a:pPr>
            <a:endParaRPr lang="es-CO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320675" algn="just">
              <a:spcAft>
                <a:spcPts val="0"/>
              </a:spcAft>
            </a:pPr>
            <a:endParaRPr lang="es-CO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196" name="Picture 4" descr="http://media2.prevencionar.com/media/2015/09/seguridad_v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2" y="3355370"/>
            <a:ext cx="1912605" cy="1509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3800</TotalTime>
  <Words>4152</Words>
  <Application>Microsoft Office PowerPoint</Application>
  <PresentationFormat>Panorámica</PresentationFormat>
  <Paragraphs>279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Century Gothic</vt:lpstr>
      <vt:lpstr>Comic Sans MS</vt:lpstr>
      <vt:lpstr>Symbol</vt:lpstr>
      <vt:lpstr>Times New Roman</vt:lpstr>
      <vt:lpstr>Wingdings</vt:lpstr>
      <vt:lpstr>Wingdings 2</vt:lpstr>
      <vt:lpstr>Wingdings 3</vt:lpstr>
      <vt:lpstr>HDOfficeLightV0</vt:lpstr>
      <vt:lpstr>Espiral</vt:lpstr>
      <vt:lpstr>Presentación de PowerPoint</vt:lpstr>
      <vt:lpstr>Recomendaciones Generales COVID 19</vt:lpstr>
      <vt:lpstr>Generalidades de la empresa</vt:lpstr>
      <vt:lpstr>Mapa de procesos</vt:lpstr>
      <vt:lpstr>Organigrama</vt:lpstr>
      <vt:lpstr>Sistema de Gestión Integrado (HSEQ) </vt:lpstr>
      <vt:lpstr>Política HSEQ</vt:lpstr>
      <vt:lpstr>Política de no alcohol, drogas y tabaco</vt:lpstr>
      <vt:lpstr>Política de seguridad vial</vt:lpstr>
      <vt:lpstr>Objetivos PESV Plan Estratégico de Seguridad Vial</vt:lpstr>
      <vt:lpstr>Política de no acoso laboral</vt:lpstr>
      <vt:lpstr>Política de control de emergencias</vt:lpstr>
      <vt:lpstr>Objetivos HSEQ</vt:lpstr>
      <vt:lpstr>Presentación de PowerPoint</vt:lpstr>
      <vt:lpstr>Riesgos Laborales </vt:lpstr>
      <vt:lpstr>Riesgos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Prevención, preparación y respuesta ante emergencias</vt:lpstr>
      <vt:lpstr>Prevención, preparación y respuesta ante emergencias</vt:lpstr>
      <vt:lpstr>Comités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Reglamento interno de trabajo</vt:lpstr>
      <vt:lpstr>Reglamento de higiene y seguridad industrial</vt:lpstr>
      <vt:lpstr>Afiliaciones a Seguridad Social</vt:lpstr>
      <vt:lpstr>Presentación de PowerPoint</vt:lpstr>
      <vt:lpstr>Entrega del cargo</vt:lpstr>
      <vt:lpstr>GRACIAS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Inducción Ingeniería y Telemática G&amp;C S.A.S.</dc:title>
  <dc:creator>HP 15</dc:creator>
  <cp:lastModifiedBy>Miriam Baquero Vargas</cp:lastModifiedBy>
  <cp:revision>283</cp:revision>
  <dcterms:created xsi:type="dcterms:W3CDTF">2015-05-25T14:03:38Z</dcterms:created>
  <dcterms:modified xsi:type="dcterms:W3CDTF">2025-01-10T19:57:18Z</dcterms:modified>
</cp:coreProperties>
</file>